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257" r:id="rId3"/>
    <p:sldId id="260" r:id="rId4"/>
    <p:sldId id="259" r:id="rId5"/>
  </p:sldIdLst>
  <p:sldSz cx="11188700" cy="8096250"/>
  <p:notesSz cx="10234613" cy="710406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5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DAEF"/>
    <a:srgbClr val="81DEFF"/>
    <a:srgbClr val="53B1BC"/>
    <a:srgbClr val="C6E2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762" autoAdjust="0"/>
    <p:restoredTop sz="94660"/>
  </p:normalViewPr>
  <p:slideViewPr>
    <p:cSldViewPr>
      <p:cViewPr>
        <p:scale>
          <a:sx n="125" d="100"/>
          <a:sy n="125" d="100"/>
        </p:scale>
        <p:origin x="72" y="-3053"/>
      </p:cViewPr>
      <p:guideLst>
        <p:guide orient="horz" pos="2850"/>
        <p:guide pos="2160"/>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4434805" cy="356596"/>
          </a:xfrm>
          <a:prstGeom prst="rect">
            <a:avLst/>
          </a:prstGeom>
        </p:spPr>
        <p:txBody>
          <a:bodyPr vert="horz" lIns="82205" tIns="41102" rIns="82205" bIns="41102" rtlCol="0"/>
          <a:lstStyle>
            <a:lvl1pPr algn="l">
              <a:defRPr sz="1100"/>
            </a:lvl1pPr>
          </a:lstStyle>
          <a:p>
            <a:endParaRPr lang="it-IT"/>
          </a:p>
        </p:txBody>
      </p:sp>
      <p:sp>
        <p:nvSpPr>
          <p:cNvPr id="3" name="Segnaposto data 2"/>
          <p:cNvSpPr>
            <a:spLocks noGrp="1"/>
          </p:cNvSpPr>
          <p:nvPr>
            <p:ph type="dt" idx="1"/>
          </p:nvPr>
        </p:nvSpPr>
        <p:spPr>
          <a:xfrm>
            <a:off x="5796904" y="0"/>
            <a:ext cx="4434805" cy="356596"/>
          </a:xfrm>
          <a:prstGeom prst="rect">
            <a:avLst/>
          </a:prstGeom>
        </p:spPr>
        <p:txBody>
          <a:bodyPr vert="horz" lIns="82205" tIns="41102" rIns="82205" bIns="41102" rtlCol="0"/>
          <a:lstStyle>
            <a:lvl1pPr algn="r">
              <a:defRPr sz="1100"/>
            </a:lvl1pPr>
          </a:lstStyle>
          <a:p>
            <a:fld id="{B7ADFAE0-05F0-4773-99DD-588695C2AF91}" type="datetimeFigureOut">
              <a:rPr lang="it-IT" smtClean="0"/>
              <a:t>21/11/2022</a:t>
            </a:fld>
            <a:endParaRPr lang="it-IT"/>
          </a:p>
        </p:txBody>
      </p:sp>
      <p:sp>
        <p:nvSpPr>
          <p:cNvPr id="4" name="Segnaposto immagine diapositiva 3"/>
          <p:cNvSpPr>
            <a:spLocks noGrp="1" noRot="1" noChangeAspect="1"/>
          </p:cNvSpPr>
          <p:nvPr>
            <p:ph type="sldImg" idx="2"/>
          </p:nvPr>
        </p:nvSpPr>
        <p:spPr>
          <a:xfrm>
            <a:off x="3460750" y="889000"/>
            <a:ext cx="3313113" cy="2397125"/>
          </a:xfrm>
          <a:prstGeom prst="rect">
            <a:avLst/>
          </a:prstGeom>
          <a:noFill/>
          <a:ln w="12700">
            <a:solidFill>
              <a:prstClr val="black"/>
            </a:solidFill>
          </a:ln>
        </p:spPr>
        <p:txBody>
          <a:bodyPr vert="horz" lIns="82205" tIns="41102" rIns="82205" bIns="41102" rtlCol="0" anchor="ctr"/>
          <a:lstStyle/>
          <a:p>
            <a:endParaRPr lang="it-IT"/>
          </a:p>
        </p:txBody>
      </p:sp>
      <p:sp>
        <p:nvSpPr>
          <p:cNvPr id="5" name="Segnaposto note 4"/>
          <p:cNvSpPr>
            <a:spLocks noGrp="1"/>
          </p:cNvSpPr>
          <p:nvPr>
            <p:ph type="body" sz="quarter" idx="3"/>
          </p:nvPr>
        </p:nvSpPr>
        <p:spPr>
          <a:xfrm>
            <a:off x="1023752" y="3418308"/>
            <a:ext cx="8187110" cy="2798444"/>
          </a:xfrm>
          <a:prstGeom prst="rect">
            <a:avLst/>
          </a:prstGeom>
        </p:spPr>
        <p:txBody>
          <a:bodyPr vert="horz" lIns="82205" tIns="41102" rIns="82205" bIns="41102"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6747467"/>
            <a:ext cx="4434805" cy="356596"/>
          </a:xfrm>
          <a:prstGeom prst="rect">
            <a:avLst/>
          </a:prstGeom>
        </p:spPr>
        <p:txBody>
          <a:bodyPr vert="horz" lIns="82205" tIns="41102" rIns="82205" bIns="41102" rtlCol="0" anchor="b"/>
          <a:lstStyle>
            <a:lvl1pPr algn="l">
              <a:defRPr sz="1100"/>
            </a:lvl1pPr>
          </a:lstStyle>
          <a:p>
            <a:endParaRPr lang="it-IT"/>
          </a:p>
        </p:txBody>
      </p:sp>
      <p:sp>
        <p:nvSpPr>
          <p:cNvPr id="7" name="Segnaposto numero diapositiva 6"/>
          <p:cNvSpPr>
            <a:spLocks noGrp="1"/>
          </p:cNvSpPr>
          <p:nvPr>
            <p:ph type="sldNum" sz="quarter" idx="5"/>
          </p:nvPr>
        </p:nvSpPr>
        <p:spPr>
          <a:xfrm>
            <a:off x="5796904" y="6747467"/>
            <a:ext cx="4434805" cy="356596"/>
          </a:xfrm>
          <a:prstGeom prst="rect">
            <a:avLst/>
          </a:prstGeom>
        </p:spPr>
        <p:txBody>
          <a:bodyPr vert="horz" lIns="82205" tIns="41102" rIns="82205" bIns="41102" rtlCol="0" anchor="b"/>
          <a:lstStyle>
            <a:lvl1pPr algn="r">
              <a:defRPr sz="1100"/>
            </a:lvl1pPr>
          </a:lstStyle>
          <a:p>
            <a:fld id="{17DF14D0-64E4-4030-ACDD-953AD51DCA33}" type="slidenum">
              <a:rPr lang="it-IT" smtClean="0"/>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7DF14D0-64E4-4030-ACDD-953AD51DCA33}" type="slidenum">
              <a:rPr lang="it-IT" smtClean="0"/>
              <a:t>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39628" y="2509837"/>
            <a:ext cx="9515793" cy="170021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79257" y="4533900"/>
            <a:ext cx="7836535" cy="202406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600" b="0" i="0">
                <a:solidFill>
                  <a:schemeClr val="tx1"/>
                </a:solidFill>
                <a:latin typeface="Arial MT"/>
                <a:cs typeface="Arial MT"/>
              </a:defRPr>
            </a:lvl1pPr>
          </a:lstStyle>
          <a:p>
            <a:pPr marL="12700">
              <a:lnSpc>
                <a:spcPts val="680"/>
              </a:lnSpc>
            </a:pPr>
            <a:r>
              <a:rPr spc="-5" dirty="0"/>
              <a:t>26/05/22</a:t>
            </a:r>
            <a:r>
              <a:rPr spc="260" dirty="0"/>
              <a:t> </a:t>
            </a:r>
            <a:r>
              <a:rPr spc="-5" dirty="0"/>
              <a:t>09:35</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11/21/2022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600" b="0" i="0">
                <a:solidFill>
                  <a:schemeClr val="tx1"/>
                </a:solidFill>
                <a:latin typeface="Arial MT"/>
                <a:cs typeface="Arial MT"/>
              </a:defRPr>
            </a:lvl1pPr>
          </a:lstStyle>
          <a:p>
            <a:pPr marL="12700">
              <a:lnSpc>
                <a:spcPts val="680"/>
              </a:lnSpc>
            </a:pPr>
            <a:r>
              <a:rPr spc="-5" dirty="0"/>
              <a:t>26/05/22</a:t>
            </a:r>
            <a:r>
              <a:rPr spc="260" dirty="0"/>
              <a:t> </a:t>
            </a:r>
            <a:r>
              <a:rPr spc="-5" dirty="0"/>
              <a:t>09:35</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11/21/2022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559752" y="1862137"/>
            <a:ext cx="4869847" cy="534352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765450" y="1862137"/>
            <a:ext cx="4869847" cy="534352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600" b="0" i="0">
                <a:solidFill>
                  <a:schemeClr val="tx1"/>
                </a:solidFill>
                <a:latin typeface="Arial MT"/>
                <a:cs typeface="Arial MT"/>
              </a:defRPr>
            </a:lvl1pPr>
          </a:lstStyle>
          <a:p>
            <a:pPr marL="12700">
              <a:lnSpc>
                <a:spcPts val="680"/>
              </a:lnSpc>
            </a:pPr>
            <a:r>
              <a:rPr spc="-5" dirty="0"/>
              <a:t>26/05/22</a:t>
            </a:r>
            <a:r>
              <a:rPr spc="260" dirty="0"/>
              <a:t> </a:t>
            </a:r>
            <a:r>
              <a:rPr spc="-5" dirty="0"/>
              <a:t>09:35</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11/21/2022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defRPr sz="600" b="0" i="0">
                <a:solidFill>
                  <a:schemeClr val="tx1"/>
                </a:solidFill>
                <a:latin typeface="Arial MT"/>
                <a:cs typeface="Arial MT"/>
              </a:defRPr>
            </a:lvl1pPr>
          </a:lstStyle>
          <a:p>
            <a:pPr marL="12700">
              <a:lnSpc>
                <a:spcPts val="680"/>
              </a:lnSpc>
            </a:pPr>
            <a:r>
              <a:rPr spc="-5" dirty="0"/>
              <a:t>26/05/22</a:t>
            </a:r>
            <a:r>
              <a:rPr spc="260" dirty="0"/>
              <a:t> </a:t>
            </a:r>
            <a:r>
              <a:rPr spc="-5" dirty="0"/>
              <a:t>09:35</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11/21/2022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600" b="0" i="0">
                <a:solidFill>
                  <a:schemeClr val="tx1"/>
                </a:solidFill>
                <a:latin typeface="Arial MT"/>
                <a:cs typeface="Arial MT"/>
              </a:defRPr>
            </a:lvl1pPr>
          </a:lstStyle>
          <a:p>
            <a:pPr marL="12700">
              <a:lnSpc>
                <a:spcPts val="680"/>
              </a:lnSpc>
            </a:pPr>
            <a:r>
              <a:rPr spc="-5" dirty="0"/>
              <a:t>26/05/22</a:t>
            </a:r>
            <a:r>
              <a:rPr spc="260" dirty="0"/>
              <a:t> </a:t>
            </a:r>
            <a:r>
              <a:rPr spc="-5" dirty="0"/>
              <a:t>09:35</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11/21/2022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59752" y="323850"/>
            <a:ext cx="10075545" cy="129540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559752" y="1862137"/>
            <a:ext cx="10075545" cy="53435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0300399" y="7945829"/>
            <a:ext cx="576579" cy="101600"/>
          </a:xfrm>
          <a:prstGeom prst="rect">
            <a:avLst/>
          </a:prstGeom>
        </p:spPr>
        <p:txBody>
          <a:bodyPr wrap="square" lIns="0" tIns="0" rIns="0" bIns="0">
            <a:spAutoFit/>
          </a:bodyPr>
          <a:lstStyle>
            <a:lvl1pPr>
              <a:defRPr sz="600" b="0" i="0">
                <a:solidFill>
                  <a:schemeClr val="tx1"/>
                </a:solidFill>
                <a:latin typeface="Arial MT"/>
                <a:cs typeface="Arial MT"/>
              </a:defRPr>
            </a:lvl1pPr>
          </a:lstStyle>
          <a:p>
            <a:pPr marL="12700">
              <a:lnSpc>
                <a:spcPts val="680"/>
              </a:lnSpc>
            </a:pPr>
            <a:r>
              <a:rPr spc="-5" dirty="0"/>
              <a:t>26/05/22</a:t>
            </a:r>
            <a:r>
              <a:rPr spc="260" dirty="0"/>
              <a:t> </a:t>
            </a:r>
            <a:r>
              <a:rPr spc="-5" dirty="0"/>
              <a:t>09:35</a:t>
            </a:r>
          </a:p>
        </p:txBody>
      </p:sp>
      <p:sp>
        <p:nvSpPr>
          <p:cNvPr id="5" name="Holder 5"/>
          <p:cNvSpPr>
            <a:spLocks noGrp="1"/>
          </p:cNvSpPr>
          <p:nvPr>
            <p:ph type="dt" sz="half" idx="6"/>
          </p:nvPr>
        </p:nvSpPr>
        <p:spPr>
          <a:xfrm>
            <a:off x="559752" y="7529512"/>
            <a:ext cx="2574861" cy="40481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11/21/2022</a:t>
            </a:fld>
            <a:endParaRPr lang="en-US"/>
          </a:p>
        </p:txBody>
      </p:sp>
      <p:sp>
        <p:nvSpPr>
          <p:cNvPr id="6" name="Holder 6"/>
          <p:cNvSpPr>
            <a:spLocks noGrp="1"/>
          </p:cNvSpPr>
          <p:nvPr>
            <p:ph type="sldNum" sz="quarter" idx="7"/>
          </p:nvPr>
        </p:nvSpPr>
        <p:spPr>
          <a:xfrm>
            <a:off x="8060436" y="7529512"/>
            <a:ext cx="2574861" cy="40481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ebmagazine.unitn.it/ciclo/ateneo/114375/governing-global-health-in-times-of-pandemic"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stock.adobe.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 name="object 45"/>
          <p:cNvSpPr/>
          <p:nvPr/>
        </p:nvSpPr>
        <p:spPr>
          <a:xfrm>
            <a:off x="2544453" y="3357707"/>
            <a:ext cx="21590" cy="24765"/>
          </a:xfrm>
          <a:custGeom>
            <a:avLst/>
            <a:gdLst/>
            <a:ahLst/>
            <a:cxnLst/>
            <a:rect l="l" t="t" r="r" b="b"/>
            <a:pathLst>
              <a:path w="21589" h="24764">
                <a:moveTo>
                  <a:pt x="11341" y="16916"/>
                </a:moveTo>
                <a:lnTo>
                  <a:pt x="15570" y="19748"/>
                </a:lnTo>
                <a:lnTo>
                  <a:pt x="14173" y="22263"/>
                </a:lnTo>
                <a:lnTo>
                  <a:pt x="17119" y="24650"/>
                </a:lnTo>
                <a:lnTo>
                  <a:pt x="21031" y="21310"/>
                </a:lnTo>
                <a:lnTo>
                  <a:pt x="17017" y="18262"/>
                </a:lnTo>
                <a:lnTo>
                  <a:pt x="16971" y="17589"/>
                </a:lnTo>
                <a:lnTo>
                  <a:pt x="12674" y="17589"/>
                </a:lnTo>
                <a:lnTo>
                  <a:pt x="11341" y="16916"/>
                </a:lnTo>
                <a:close/>
              </a:path>
              <a:path w="21589" h="24764">
                <a:moveTo>
                  <a:pt x="15860" y="6477"/>
                </a:moveTo>
                <a:lnTo>
                  <a:pt x="10388" y="6477"/>
                </a:lnTo>
                <a:lnTo>
                  <a:pt x="10388" y="13258"/>
                </a:lnTo>
                <a:lnTo>
                  <a:pt x="12674" y="17589"/>
                </a:lnTo>
                <a:lnTo>
                  <a:pt x="16971" y="17589"/>
                </a:lnTo>
                <a:lnTo>
                  <a:pt x="16873" y="12293"/>
                </a:lnTo>
                <a:lnTo>
                  <a:pt x="16090" y="12293"/>
                </a:lnTo>
                <a:lnTo>
                  <a:pt x="15862" y="12204"/>
                </a:lnTo>
                <a:lnTo>
                  <a:pt x="15570" y="11963"/>
                </a:lnTo>
                <a:lnTo>
                  <a:pt x="17157" y="7772"/>
                </a:lnTo>
                <a:lnTo>
                  <a:pt x="15860" y="6477"/>
                </a:lnTo>
                <a:close/>
              </a:path>
              <a:path w="21589" h="24764">
                <a:moveTo>
                  <a:pt x="16916" y="11976"/>
                </a:moveTo>
                <a:lnTo>
                  <a:pt x="16751" y="12052"/>
                </a:lnTo>
                <a:lnTo>
                  <a:pt x="16446" y="12293"/>
                </a:lnTo>
                <a:lnTo>
                  <a:pt x="16873" y="12293"/>
                </a:lnTo>
                <a:lnTo>
                  <a:pt x="16916" y="11976"/>
                </a:lnTo>
                <a:close/>
              </a:path>
              <a:path w="21589" h="24764">
                <a:moveTo>
                  <a:pt x="2443" y="2296"/>
                </a:moveTo>
                <a:lnTo>
                  <a:pt x="0" y="2882"/>
                </a:lnTo>
                <a:lnTo>
                  <a:pt x="787" y="5791"/>
                </a:lnTo>
                <a:lnTo>
                  <a:pt x="317" y="6756"/>
                </a:lnTo>
                <a:lnTo>
                  <a:pt x="4584" y="6756"/>
                </a:lnTo>
                <a:lnTo>
                  <a:pt x="6756" y="4914"/>
                </a:lnTo>
                <a:lnTo>
                  <a:pt x="7785" y="4203"/>
                </a:lnTo>
                <a:lnTo>
                  <a:pt x="13583" y="4203"/>
                </a:lnTo>
                <a:lnTo>
                  <a:pt x="12438" y="3060"/>
                </a:lnTo>
                <a:lnTo>
                  <a:pt x="1879" y="3060"/>
                </a:lnTo>
                <a:lnTo>
                  <a:pt x="2443" y="2296"/>
                </a:lnTo>
                <a:close/>
              </a:path>
              <a:path w="21589" h="24764">
                <a:moveTo>
                  <a:pt x="13583" y="4203"/>
                </a:moveTo>
                <a:lnTo>
                  <a:pt x="7785" y="4203"/>
                </a:lnTo>
                <a:lnTo>
                  <a:pt x="9359" y="6515"/>
                </a:lnTo>
                <a:lnTo>
                  <a:pt x="10388" y="6477"/>
                </a:lnTo>
                <a:lnTo>
                  <a:pt x="15860" y="6477"/>
                </a:lnTo>
                <a:lnTo>
                  <a:pt x="13583" y="4203"/>
                </a:lnTo>
                <a:close/>
              </a:path>
              <a:path w="21589" h="24764">
                <a:moveTo>
                  <a:pt x="3809" y="1968"/>
                </a:moveTo>
                <a:lnTo>
                  <a:pt x="2443" y="2296"/>
                </a:lnTo>
                <a:lnTo>
                  <a:pt x="1879" y="3060"/>
                </a:lnTo>
                <a:lnTo>
                  <a:pt x="3809" y="1968"/>
                </a:lnTo>
                <a:close/>
              </a:path>
              <a:path w="21589" h="24764">
                <a:moveTo>
                  <a:pt x="11344" y="1968"/>
                </a:moveTo>
                <a:lnTo>
                  <a:pt x="3809" y="1968"/>
                </a:lnTo>
                <a:lnTo>
                  <a:pt x="1879" y="3060"/>
                </a:lnTo>
                <a:lnTo>
                  <a:pt x="12438" y="3060"/>
                </a:lnTo>
                <a:lnTo>
                  <a:pt x="11344" y="1968"/>
                </a:lnTo>
                <a:close/>
              </a:path>
              <a:path w="21589" h="24764">
                <a:moveTo>
                  <a:pt x="3911" y="304"/>
                </a:moveTo>
                <a:lnTo>
                  <a:pt x="2443" y="2296"/>
                </a:lnTo>
                <a:lnTo>
                  <a:pt x="3809" y="1968"/>
                </a:lnTo>
                <a:lnTo>
                  <a:pt x="11344" y="1968"/>
                </a:lnTo>
                <a:lnTo>
                  <a:pt x="10466" y="1092"/>
                </a:lnTo>
                <a:lnTo>
                  <a:pt x="5638" y="1092"/>
                </a:lnTo>
                <a:lnTo>
                  <a:pt x="5257" y="863"/>
                </a:lnTo>
                <a:lnTo>
                  <a:pt x="3911" y="304"/>
                </a:lnTo>
                <a:close/>
              </a:path>
              <a:path w="21589" h="24764">
                <a:moveTo>
                  <a:pt x="9372" y="0"/>
                </a:moveTo>
                <a:lnTo>
                  <a:pt x="6845" y="673"/>
                </a:lnTo>
                <a:lnTo>
                  <a:pt x="6451" y="1092"/>
                </a:lnTo>
                <a:lnTo>
                  <a:pt x="10466" y="1092"/>
                </a:lnTo>
                <a:lnTo>
                  <a:pt x="9372" y="0"/>
                </a:lnTo>
                <a:close/>
              </a:path>
            </a:pathLst>
          </a:custGeom>
          <a:solidFill>
            <a:srgbClr val="91A9B3"/>
          </a:solidFill>
        </p:spPr>
        <p:txBody>
          <a:bodyPr wrap="square" lIns="0" tIns="0" rIns="0" bIns="0" rtlCol="0"/>
          <a:lstStyle/>
          <a:p>
            <a:endParaRPr/>
          </a:p>
        </p:txBody>
      </p:sp>
      <p:sp>
        <p:nvSpPr>
          <p:cNvPr id="47" name="object 47"/>
          <p:cNvSpPr/>
          <p:nvPr/>
        </p:nvSpPr>
        <p:spPr>
          <a:xfrm>
            <a:off x="1729422" y="3148037"/>
            <a:ext cx="40640" cy="84455"/>
          </a:xfrm>
          <a:custGeom>
            <a:avLst/>
            <a:gdLst/>
            <a:ahLst/>
            <a:cxnLst/>
            <a:rect l="l" t="t" r="r" b="b"/>
            <a:pathLst>
              <a:path w="40639" h="84455">
                <a:moveTo>
                  <a:pt x="12941" y="38887"/>
                </a:moveTo>
                <a:lnTo>
                  <a:pt x="10363" y="37604"/>
                </a:lnTo>
                <a:lnTo>
                  <a:pt x="7835" y="39001"/>
                </a:lnTo>
                <a:lnTo>
                  <a:pt x="6172" y="33782"/>
                </a:lnTo>
                <a:lnTo>
                  <a:pt x="2743" y="36487"/>
                </a:lnTo>
                <a:lnTo>
                  <a:pt x="3987" y="38823"/>
                </a:lnTo>
                <a:lnTo>
                  <a:pt x="0" y="38887"/>
                </a:lnTo>
                <a:lnTo>
                  <a:pt x="5397" y="45148"/>
                </a:lnTo>
                <a:lnTo>
                  <a:pt x="10147" y="41262"/>
                </a:lnTo>
                <a:lnTo>
                  <a:pt x="12941" y="41490"/>
                </a:lnTo>
                <a:lnTo>
                  <a:pt x="12941" y="38887"/>
                </a:lnTo>
                <a:close/>
              </a:path>
              <a:path w="40639" h="84455">
                <a:moveTo>
                  <a:pt x="19075" y="51777"/>
                </a:moveTo>
                <a:lnTo>
                  <a:pt x="15519" y="51841"/>
                </a:lnTo>
                <a:lnTo>
                  <a:pt x="16827" y="49263"/>
                </a:lnTo>
                <a:lnTo>
                  <a:pt x="14224" y="49263"/>
                </a:lnTo>
                <a:lnTo>
                  <a:pt x="12395" y="47752"/>
                </a:lnTo>
                <a:lnTo>
                  <a:pt x="11391" y="46926"/>
                </a:lnTo>
                <a:lnTo>
                  <a:pt x="9918" y="47447"/>
                </a:lnTo>
                <a:lnTo>
                  <a:pt x="9804" y="47752"/>
                </a:lnTo>
                <a:lnTo>
                  <a:pt x="9588" y="47752"/>
                </a:lnTo>
                <a:lnTo>
                  <a:pt x="9486" y="47409"/>
                </a:lnTo>
                <a:lnTo>
                  <a:pt x="7747" y="46659"/>
                </a:lnTo>
                <a:lnTo>
                  <a:pt x="8191" y="52082"/>
                </a:lnTo>
                <a:lnTo>
                  <a:pt x="8826" y="52692"/>
                </a:lnTo>
                <a:lnTo>
                  <a:pt x="14224" y="53136"/>
                </a:lnTo>
                <a:lnTo>
                  <a:pt x="12801" y="55676"/>
                </a:lnTo>
                <a:lnTo>
                  <a:pt x="15976" y="57759"/>
                </a:lnTo>
                <a:lnTo>
                  <a:pt x="14300" y="57302"/>
                </a:lnTo>
                <a:lnTo>
                  <a:pt x="16027" y="57785"/>
                </a:lnTo>
                <a:lnTo>
                  <a:pt x="18110" y="58318"/>
                </a:lnTo>
                <a:lnTo>
                  <a:pt x="19075" y="51841"/>
                </a:lnTo>
                <a:close/>
              </a:path>
              <a:path w="40639" h="84455">
                <a:moveTo>
                  <a:pt x="28460" y="3898"/>
                </a:moveTo>
                <a:lnTo>
                  <a:pt x="24371" y="1016"/>
                </a:lnTo>
                <a:lnTo>
                  <a:pt x="26530" y="495"/>
                </a:lnTo>
                <a:lnTo>
                  <a:pt x="20713" y="0"/>
                </a:lnTo>
                <a:lnTo>
                  <a:pt x="22110" y="2540"/>
                </a:lnTo>
                <a:lnTo>
                  <a:pt x="19418" y="2603"/>
                </a:lnTo>
                <a:lnTo>
                  <a:pt x="19418" y="5194"/>
                </a:lnTo>
                <a:lnTo>
                  <a:pt x="12928" y="5194"/>
                </a:lnTo>
                <a:lnTo>
                  <a:pt x="15697" y="8915"/>
                </a:lnTo>
                <a:lnTo>
                  <a:pt x="18376" y="6743"/>
                </a:lnTo>
                <a:lnTo>
                  <a:pt x="19532" y="7175"/>
                </a:lnTo>
                <a:lnTo>
                  <a:pt x="20294" y="7302"/>
                </a:lnTo>
                <a:lnTo>
                  <a:pt x="21297" y="7302"/>
                </a:lnTo>
                <a:lnTo>
                  <a:pt x="22631" y="7061"/>
                </a:lnTo>
                <a:lnTo>
                  <a:pt x="23685" y="7061"/>
                </a:lnTo>
                <a:lnTo>
                  <a:pt x="24536" y="7213"/>
                </a:lnTo>
                <a:lnTo>
                  <a:pt x="25895" y="7772"/>
                </a:lnTo>
                <a:lnTo>
                  <a:pt x="28460" y="3898"/>
                </a:lnTo>
                <a:close/>
              </a:path>
              <a:path w="40639" h="84455">
                <a:moveTo>
                  <a:pt x="40347" y="80530"/>
                </a:moveTo>
                <a:lnTo>
                  <a:pt x="37553" y="77774"/>
                </a:lnTo>
                <a:lnTo>
                  <a:pt x="30162" y="77139"/>
                </a:lnTo>
                <a:lnTo>
                  <a:pt x="35877" y="75806"/>
                </a:lnTo>
                <a:lnTo>
                  <a:pt x="28473" y="75171"/>
                </a:lnTo>
                <a:lnTo>
                  <a:pt x="29298" y="77152"/>
                </a:lnTo>
                <a:lnTo>
                  <a:pt x="28473" y="79070"/>
                </a:lnTo>
                <a:lnTo>
                  <a:pt x="28790" y="79476"/>
                </a:lnTo>
                <a:lnTo>
                  <a:pt x="29032" y="79616"/>
                </a:lnTo>
                <a:lnTo>
                  <a:pt x="29400" y="79616"/>
                </a:lnTo>
                <a:lnTo>
                  <a:pt x="29527" y="79476"/>
                </a:lnTo>
                <a:lnTo>
                  <a:pt x="29705" y="79209"/>
                </a:lnTo>
                <a:lnTo>
                  <a:pt x="29756" y="79070"/>
                </a:lnTo>
                <a:lnTo>
                  <a:pt x="29806" y="79603"/>
                </a:lnTo>
                <a:lnTo>
                  <a:pt x="29806" y="81673"/>
                </a:lnTo>
                <a:lnTo>
                  <a:pt x="28473" y="84277"/>
                </a:lnTo>
                <a:lnTo>
                  <a:pt x="35598" y="84289"/>
                </a:lnTo>
                <a:lnTo>
                  <a:pt x="33985" y="84137"/>
                </a:lnTo>
                <a:lnTo>
                  <a:pt x="34975" y="82969"/>
                </a:lnTo>
                <a:lnTo>
                  <a:pt x="37503" y="84366"/>
                </a:lnTo>
                <a:lnTo>
                  <a:pt x="40347" y="80530"/>
                </a:lnTo>
                <a:close/>
              </a:path>
            </a:pathLst>
          </a:custGeom>
          <a:solidFill>
            <a:srgbClr val="FFFFFF"/>
          </a:solidFill>
        </p:spPr>
        <p:txBody>
          <a:bodyPr wrap="square" lIns="0" tIns="0" rIns="0" bIns="0" rtlCol="0"/>
          <a:lstStyle/>
          <a:p>
            <a:endParaRPr/>
          </a:p>
        </p:txBody>
      </p:sp>
      <p:sp>
        <p:nvSpPr>
          <p:cNvPr id="48" name="object 48"/>
          <p:cNvSpPr/>
          <p:nvPr/>
        </p:nvSpPr>
        <p:spPr>
          <a:xfrm>
            <a:off x="1827802" y="3124405"/>
            <a:ext cx="9525" cy="11430"/>
          </a:xfrm>
          <a:custGeom>
            <a:avLst/>
            <a:gdLst/>
            <a:ahLst/>
            <a:cxnLst/>
            <a:rect l="l" t="t" r="r" b="b"/>
            <a:pathLst>
              <a:path w="9525" h="11430">
                <a:moveTo>
                  <a:pt x="8971" y="3390"/>
                </a:moveTo>
                <a:lnTo>
                  <a:pt x="3327" y="3390"/>
                </a:lnTo>
                <a:lnTo>
                  <a:pt x="1396" y="8089"/>
                </a:lnTo>
                <a:lnTo>
                  <a:pt x="5118" y="10871"/>
                </a:lnTo>
                <a:lnTo>
                  <a:pt x="8877" y="6502"/>
                </a:lnTo>
                <a:lnTo>
                  <a:pt x="8798" y="6286"/>
                </a:lnTo>
                <a:lnTo>
                  <a:pt x="7708" y="6286"/>
                </a:lnTo>
                <a:lnTo>
                  <a:pt x="7772" y="3479"/>
                </a:lnTo>
                <a:lnTo>
                  <a:pt x="8932" y="3479"/>
                </a:lnTo>
                <a:close/>
              </a:path>
              <a:path w="9525" h="11430">
                <a:moveTo>
                  <a:pt x="7772" y="3479"/>
                </a:moveTo>
                <a:lnTo>
                  <a:pt x="7708" y="6286"/>
                </a:lnTo>
                <a:lnTo>
                  <a:pt x="8301" y="4927"/>
                </a:lnTo>
                <a:lnTo>
                  <a:pt x="7772" y="3479"/>
                </a:lnTo>
                <a:close/>
              </a:path>
              <a:path w="9525" h="11430">
                <a:moveTo>
                  <a:pt x="8301" y="4927"/>
                </a:moveTo>
                <a:lnTo>
                  <a:pt x="7708" y="6286"/>
                </a:lnTo>
                <a:lnTo>
                  <a:pt x="8798" y="6286"/>
                </a:lnTo>
                <a:lnTo>
                  <a:pt x="8301" y="4927"/>
                </a:lnTo>
                <a:close/>
              </a:path>
              <a:path w="9525" h="11430">
                <a:moveTo>
                  <a:pt x="2616" y="0"/>
                </a:moveTo>
                <a:lnTo>
                  <a:pt x="0" y="5854"/>
                </a:lnTo>
                <a:lnTo>
                  <a:pt x="3327" y="3390"/>
                </a:lnTo>
                <a:lnTo>
                  <a:pt x="8971" y="3390"/>
                </a:lnTo>
                <a:lnTo>
                  <a:pt x="9182" y="2908"/>
                </a:lnTo>
                <a:lnTo>
                  <a:pt x="6565" y="2908"/>
                </a:lnTo>
                <a:lnTo>
                  <a:pt x="6565" y="1498"/>
                </a:lnTo>
                <a:lnTo>
                  <a:pt x="3682" y="1498"/>
                </a:lnTo>
                <a:lnTo>
                  <a:pt x="2616" y="0"/>
                </a:lnTo>
                <a:close/>
              </a:path>
              <a:path w="9525" h="11430">
                <a:moveTo>
                  <a:pt x="8932" y="3479"/>
                </a:moveTo>
                <a:lnTo>
                  <a:pt x="7772" y="3479"/>
                </a:lnTo>
                <a:lnTo>
                  <a:pt x="8301" y="4927"/>
                </a:lnTo>
                <a:lnTo>
                  <a:pt x="8932" y="3479"/>
                </a:lnTo>
                <a:close/>
              </a:path>
              <a:path w="9525" h="11430">
                <a:moveTo>
                  <a:pt x="6565" y="304"/>
                </a:moveTo>
                <a:lnTo>
                  <a:pt x="3682" y="1498"/>
                </a:lnTo>
                <a:lnTo>
                  <a:pt x="6565" y="1498"/>
                </a:lnTo>
                <a:lnTo>
                  <a:pt x="6565" y="304"/>
                </a:lnTo>
                <a:close/>
              </a:path>
            </a:pathLst>
          </a:custGeom>
          <a:solidFill>
            <a:srgbClr val="FFFFFF"/>
          </a:solidFill>
        </p:spPr>
        <p:txBody>
          <a:bodyPr wrap="square" lIns="0" tIns="0" rIns="0" bIns="0" rtlCol="0"/>
          <a:lstStyle/>
          <a:p>
            <a:endParaRPr/>
          </a:p>
        </p:txBody>
      </p:sp>
      <p:sp>
        <p:nvSpPr>
          <p:cNvPr id="49" name="object 49"/>
          <p:cNvSpPr/>
          <p:nvPr/>
        </p:nvSpPr>
        <p:spPr>
          <a:xfrm>
            <a:off x="1835288" y="3277642"/>
            <a:ext cx="8255" cy="14604"/>
          </a:xfrm>
          <a:custGeom>
            <a:avLst/>
            <a:gdLst/>
            <a:ahLst/>
            <a:cxnLst/>
            <a:rect l="l" t="t" r="r" b="b"/>
            <a:pathLst>
              <a:path w="8255" h="14604">
                <a:moveTo>
                  <a:pt x="8140" y="7899"/>
                </a:moveTo>
                <a:lnTo>
                  <a:pt x="2819" y="7899"/>
                </a:lnTo>
                <a:lnTo>
                  <a:pt x="380" y="12966"/>
                </a:lnTo>
                <a:lnTo>
                  <a:pt x="1879" y="14058"/>
                </a:lnTo>
                <a:lnTo>
                  <a:pt x="8140" y="9080"/>
                </a:lnTo>
                <a:lnTo>
                  <a:pt x="8140" y="7899"/>
                </a:lnTo>
                <a:close/>
              </a:path>
              <a:path w="8255" h="14604">
                <a:moveTo>
                  <a:pt x="5562" y="0"/>
                </a:moveTo>
                <a:lnTo>
                  <a:pt x="3911" y="1193"/>
                </a:lnTo>
                <a:lnTo>
                  <a:pt x="3289" y="2108"/>
                </a:lnTo>
                <a:lnTo>
                  <a:pt x="3289" y="4089"/>
                </a:lnTo>
                <a:lnTo>
                  <a:pt x="4267" y="6477"/>
                </a:lnTo>
                <a:lnTo>
                  <a:pt x="0" y="9626"/>
                </a:lnTo>
                <a:lnTo>
                  <a:pt x="2819" y="7899"/>
                </a:lnTo>
                <a:lnTo>
                  <a:pt x="8140" y="7899"/>
                </a:lnTo>
                <a:lnTo>
                  <a:pt x="8140" y="6477"/>
                </a:lnTo>
                <a:lnTo>
                  <a:pt x="7548" y="5588"/>
                </a:lnTo>
                <a:lnTo>
                  <a:pt x="6032" y="5588"/>
                </a:lnTo>
                <a:lnTo>
                  <a:pt x="5384" y="2336"/>
                </a:lnTo>
                <a:lnTo>
                  <a:pt x="5759" y="2336"/>
                </a:lnTo>
                <a:lnTo>
                  <a:pt x="5562" y="0"/>
                </a:lnTo>
                <a:close/>
              </a:path>
              <a:path w="8255" h="14604">
                <a:moveTo>
                  <a:pt x="5384" y="2336"/>
                </a:moveTo>
                <a:lnTo>
                  <a:pt x="6032" y="5588"/>
                </a:lnTo>
                <a:lnTo>
                  <a:pt x="5813" y="2980"/>
                </a:lnTo>
                <a:lnTo>
                  <a:pt x="5384" y="2336"/>
                </a:lnTo>
                <a:close/>
              </a:path>
              <a:path w="8255" h="14604">
                <a:moveTo>
                  <a:pt x="5813" y="2980"/>
                </a:moveTo>
                <a:lnTo>
                  <a:pt x="6032" y="5588"/>
                </a:lnTo>
                <a:lnTo>
                  <a:pt x="7548" y="5588"/>
                </a:lnTo>
                <a:lnTo>
                  <a:pt x="5813" y="2980"/>
                </a:lnTo>
                <a:close/>
              </a:path>
              <a:path w="8255" h="14604">
                <a:moveTo>
                  <a:pt x="5759" y="2336"/>
                </a:moveTo>
                <a:lnTo>
                  <a:pt x="5384" y="2336"/>
                </a:lnTo>
                <a:lnTo>
                  <a:pt x="5813" y="2980"/>
                </a:lnTo>
                <a:lnTo>
                  <a:pt x="5759" y="2336"/>
                </a:lnTo>
                <a:close/>
              </a:path>
            </a:pathLst>
          </a:custGeom>
          <a:solidFill>
            <a:srgbClr val="91A9B3"/>
          </a:solidFill>
        </p:spPr>
        <p:txBody>
          <a:bodyPr wrap="square" lIns="0" tIns="0" rIns="0" bIns="0" rtlCol="0"/>
          <a:lstStyle/>
          <a:p>
            <a:endParaRPr/>
          </a:p>
        </p:txBody>
      </p:sp>
      <p:sp>
        <p:nvSpPr>
          <p:cNvPr id="50" name="object 50"/>
          <p:cNvSpPr/>
          <p:nvPr/>
        </p:nvSpPr>
        <p:spPr>
          <a:xfrm>
            <a:off x="1792911" y="3168550"/>
            <a:ext cx="8255" cy="10795"/>
          </a:xfrm>
          <a:custGeom>
            <a:avLst/>
            <a:gdLst/>
            <a:ahLst/>
            <a:cxnLst/>
            <a:rect l="l" t="t" r="r" b="b"/>
            <a:pathLst>
              <a:path w="8255" h="10794">
                <a:moveTo>
                  <a:pt x="1004" y="5645"/>
                </a:moveTo>
                <a:lnTo>
                  <a:pt x="0" y="8001"/>
                </a:lnTo>
                <a:lnTo>
                  <a:pt x="2336" y="9575"/>
                </a:lnTo>
                <a:lnTo>
                  <a:pt x="2298" y="10579"/>
                </a:lnTo>
                <a:lnTo>
                  <a:pt x="5168" y="10579"/>
                </a:lnTo>
                <a:lnTo>
                  <a:pt x="7772" y="9296"/>
                </a:lnTo>
                <a:lnTo>
                  <a:pt x="7203" y="7416"/>
                </a:lnTo>
                <a:lnTo>
                  <a:pt x="1358" y="7416"/>
                </a:lnTo>
                <a:lnTo>
                  <a:pt x="1004" y="5645"/>
                </a:lnTo>
                <a:close/>
              </a:path>
              <a:path w="8255" h="10794">
                <a:moveTo>
                  <a:pt x="1435" y="4635"/>
                </a:moveTo>
                <a:lnTo>
                  <a:pt x="1004" y="5645"/>
                </a:lnTo>
                <a:lnTo>
                  <a:pt x="1358" y="7416"/>
                </a:lnTo>
                <a:lnTo>
                  <a:pt x="1435" y="4635"/>
                </a:lnTo>
                <a:close/>
              </a:path>
              <a:path w="8255" h="10794">
                <a:moveTo>
                  <a:pt x="6362" y="4635"/>
                </a:moveTo>
                <a:lnTo>
                  <a:pt x="1435" y="4635"/>
                </a:lnTo>
                <a:lnTo>
                  <a:pt x="1358" y="7416"/>
                </a:lnTo>
                <a:lnTo>
                  <a:pt x="7203" y="7416"/>
                </a:lnTo>
                <a:lnTo>
                  <a:pt x="6362" y="4635"/>
                </a:lnTo>
                <a:close/>
              </a:path>
              <a:path w="8255" h="10794">
                <a:moveTo>
                  <a:pt x="1498" y="0"/>
                </a:moveTo>
                <a:lnTo>
                  <a:pt x="723" y="4241"/>
                </a:lnTo>
                <a:lnTo>
                  <a:pt x="1004" y="5645"/>
                </a:lnTo>
                <a:lnTo>
                  <a:pt x="1435" y="4635"/>
                </a:lnTo>
                <a:lnTo>
                  <a:pt x="6362" y="4635"/>
                </a:lnTo>
                <a:lnTo>
                  <a:pt x="6273" y="4343"/>
                </a:lnTo>
                <a:lnTo>
                  <a:pt x="1498" y="0"/>
                </a:lnTo>
                <a:close/>
              </a:path>
            </a:pathLst>
          </a:custGeom>
          <a:solidFill>
            <a:srgbClr val="FFFFFF"/>
          </a:solidFill>
        </p:spPr>
        <p:txBody>
          <a:bodyPr wrap="square" lIns="0" tIns="0" rIns="0" bIns="0" rtlCol="0"/>
          <a:lstStyle/>
          <a:p>
            <a:endParaRPr/>
          </a:p>
        </p:txBody>
      </p:sp>
      <p:sp>
        <p:nvSpPr>
          <p:cNvPr id="51" name="object 51"/>
          <p:cNvSpPr/>
          <p:nvPr/>
        </p:nvSpPr>
        <p:spPr>
          <a:xfrm>
            <a:off x="1809750" y="3102863"/>
            <a:ext cx="8255" cy="11430"/>
          </a:xfrm>
          <a:custGeom>
            <a:avLst/>
            <a:gdLst/>
            <a:ahLst/>
            <a:cxnLst/>
            <a:rect l="l" t="t" r="r" b="b"/>
            <a:pathLst>
              <a:path w="8255" h="11430">
                <a:moveTo>
                  <a:pt x="7924" y="8826"/>
                </a:moveTo>
                <a:lnTo>
                  <a:pt x="7239" y="6946"/>
                </a:lnTo>
                <a:lnTo>
                  <a:pt x="4737" y="0"/>
                </a:lnTo>
                <a:lnTo>
                  <a:pt x="1422" y="2578"/>
                </a:lnTo>
                <a:lnTo>
                  <a:pt x="2184" y="5372"/>
                </a:lnTo>
                <a:lnTo>
                  <a:pt x="203" y="9766"/>
                </a:lnTo>
                <a:lnTo>
                  <a:pt x="0" y="10185"/>
                </a:lnTo>
                <a:lnTo>
                  <a:pt x="1485" y="11264"/>
                </a:lnTo>
                <a:lnTo>
                  <a:pt x="4559" y="10109"/>
                </a:lnTo>
                <a:lnTo>
                  <a:pt x="4953" y="10096"/>
                </a:lnTo>
                <a:lnTo>
                  <a:pt x="5740" y="9740"/>
                </a:lnTo>
                <a:lnTo>
                  <a:pt x="5867" y="9613"/>
                </a:lnTo>
                <a:lnTo>
                  <a:pt x="7924" y="8826"/>
                </a:lnTo>
                <a:close/>
              </a:path>
            </a:pathLst>
          </a:custGeom>
          <a:solidFill>
            <a:srgbClr val="91A9B3"/>
          </a:solidFill>
        </p:spPr>
        <p:txBody>
          <a:bodyPr wrap="square" lIns="0" tIns="0" rIns="0" bIns="0" rtlCol="0"/>
          <a:lstStyle/>
          <a:p>
            <a:endParaRPr/>
          </a:p>
        </p:txBody>
      </p:sp>
      <p:grpSp>
        <p:nvGrpSpPr>
          <p:cNvPr id="52" name="object 52"/>
          <p:cNvGrpSpPr/>
          <p:nvPr/>
        </p:nvGrpSpPr>
        <p:grpSpPr>
          <a:xfrm>
            <a:off x="1719103" y="3135078"/>
            <a:ext cx="123189" cy="80645"/>
            <a:chOff x="1719103" y="3135078"/>
            <a:chExt cx="123189" cy="80645"/>
          </a:xfrm>
        </p:grpSpPr>
        <p:sp>
          <p:nvSpPr>
            <p:cNvPr id="53" name="object 53"/>
            <p:cNvSpPr/>
            <p:nvPr/>
          </p:nvSpPr>
          <p:spPr>
            <a:xfrm>
              <a:off x="1760509" y="3179132"/>
              <a:ext cx="3810" cy="1905"/>
            </a:xfrm>
            <a:custGeom>
              <a:avLst/>
              <a:gdLst/>
              <a:ahLst/>
              <a:cxnLst/>
              <a:rect l="l" t="t" r="r" b="b"/>
              <a:pathLst>
                <a:path w="3810" h="1905">
                  <a:moveTo>
                    <a:pt x="0" y="0"/>
                  </a:moveTo>
                  <a:lnTo>
                    <a:pt x="563" y="825"/>
                  </a:lnTo>
                  <a:lnTo>
                    <a:pt x="1041" y="1371"/>
                  </a:lnTo>
                  <a:lnTo>
                    <a:pt x="1549" y="1905"/>
                  </a:lnTo>
                  <a:lnTo>
                    <a:pt x="1943" y="1282"/>
                  </a:lnTo>
                  <a:lnTo>
                    <a:pt x="2540" y="825"/>
                  </a:lnTo>
                  <a:lnTo>
                    <a:pt x="3263" y="546"/>
                  </a:lnTo>
                  <a:lnTo>
                    <a:pt x="2451" y="292"/>
                  </a:lnTo>
                  <a:lnTo>
                    <a:pt x="1409" y="127"/>
                  </a:lnTo>
                  <a:lnTo>
                    <a:pt x="0" y="0"/>
                  </a:lnTo>
                  <a:close/>
                </a:path>
              </a:pathLst>
            </a:custGeom>
            <a:solidFill>
              <a:srgbClr val="FFFFFF"/>
            </a:solidFill>
          </p:spPr>
          <p:txBody>
            <a:bodyPr wrap="square" lIns="0" tIns="0" rIns="0" bIns="0" rtlCol="0"/>
            <a:lstStyle/>
            <a:p>
              <a:endParaRPr/>
            </a:p>
          </p:txBody>
        </p:sp>
        <p:sp>
          <p:nvSpPr>
            <p:cNvPr id="54" name="object 54"/>
            <p:cNvSpPr/>
            <p:nvPr/>
          </p:nvSpPr>
          <p:spPr>
            <a:xfrm>
              <a:off x="1762061" y="3179686"/>
              <a:ext cx="45085" cy="36195"/>
            </a:xfrm>
            <a:custGeom>
              <a:avLst/>
              <a:gdLst/>
              <a:ahLst/>
              <a:cxnLst/>
              <a:rect l="l" t="t" r="r" b="b"/>
              <a:pathLst>
                <a:path w="45085" h="36194">
                  <a:moveTo>
                    <a:pt x="6616" y="11569"/>
                  </a:moveTo>
                  <a:lnTo>
                    <a:pt x="6223" y="10363"/>
                  </a:lnTo>
                  <a:lnTo>
                    <a:pt x="4914" y="7239"/>
                  </a:lnTo>
                  <a:lnTo>
                    <a:pt x="6223" y="4635"/>
                  </a:lnTo>
                  <a:lnTo>
                    <a:pt x="5397" y="3403"/>
                  </a:lnTo>
                  <a:lnTo>
                    <a:pt x="4851" y="2463"/>
                  </a:lnTo>
                  <a:lnTo>
                    <a:pt x="4267" y="1739"/>
                  </a:lnTo>
                  <a:lnTo>
                    <a:pt x="4102" y="1714"/>
                  </a:lnTo>
                  <a:lnTo>
                    <a:pt x="4267" y="1727"/>
                  </a:lnTo>
                  <a:lnTo>
                    <a:pt x="3784" y="1130"/>
                  </a:lnTo>
                  <a:lnTo>
                    <a:pt x="3784" y="1689"/>
                  </a:lnTo>
                  <a:lnTo>
                    <a:pt x="3556" y="1689"/>
                  </a:lnTo>
                  <a:lnTo>
                    <a:pt x="3695" y="1676"/>
                  </a:lnTo>
                  <a:lnTo>
                    <a:pt x="3784" y="1130"/>
                  </a:lnTo>
                  <a:lnTo>
                    <a:pt x="3619" y="914"/>
                  </a:lnTo>
                  <a:lnTo>
                    <a:pt x="2908" y="368"/>
                  </a:lnTo>
                  <a:lnTo>
                    <a:pt x="2336" y="203"/>
                  </a:lnTo>
                  <a:lnTo>
                    <a:pt x="2336" y="1701"/>
                  </a:lnTo>
                  <a:lnTo>
                    <a:pt x="1955" y="1968"/>
                  </a:lnTo>
                  <a:lnTo>
                    <a:pt x="1765" y="2222"/>
                  </a:lnTo>
                  <a:lnTo>
                    <a:pt x="1955" y="1955"/>
                  </a:lnTo>
                  <a:lnTo>
                    <a:pt x="2336" y="1701"/>
                  </a:lnTo>
                  <a:lnTo>
                    <a:pt x="2336" y="203"/>
                  </a:lnTo>
                  <a:lnTo>
                    <a:pt x="1714" y="0"/>
                  </a:lnTo>
                  <a:lnTo>
                    <a:pt x="990" y="266"/>
                  </a:lnTo>
                  <a:lnTo>
                    <a:pt x="393" y="736"/>
                  </a:lnTo>
                  <a:lnTo>
                    <a:pt x="0" y="1358"/>
                  </a:lnTo>
                  <a:lnTo>
                    <a:pt x="546" y="1955"/>
                  </a:lnTo>
                  <a:lnTo>
                    <a:pt x="990" y="2400"/>
                  </a:lnTo>
                  <a:lnTo>
                    <a:pt x="1384" y="2946"/>
                  </a:lnTo>
                  <a:lnTo>
                    <a:pt x="1955" y="3733"/>
                  </a:lnTo>
                  <a:lnTo>
                    <a:pt x="2336" y="4622"/>
                  </a:lnTo>
                  <a:lnTo>
                    <a:pt x="2336" y="9842"/>
                  </a:lnTo>
                  <a:lnTo>
                    <a:pt x="3860" y="13639"/>
                  </a:lnTo>
                  <a:lnTo>
                    <a:pt x="6616" y="11569"/>
                  </a:lnTo>
                  <a:close/>
                </a:path>
                <a:path w="45085" h="36194">
                  <a:moveTo>
                    <a:pt x="45072" y="35763"/>
                  </a:moveTo>
                  <a:lnTo>
                    <a:pt x="44742" y="31584"/>
                  </a:lnTo>
                  <a:lnTo>
                    <a:pt x="42786" y="27978"/>
                  </a:lnTo>
                  <a:lnTo>
                    <a:pt x="38620" y="27978"/>
                  </a:lnTo>
                  <a:lnTo>
                    <a:pt x="34785" y="27978"/>
                  </a:lnTo>
                  <a:lnTo>
                    <a:pt x="37109" y="32778"/>
                  </a:lnTo>
                  <a:lnTo>
                    <a:pt x="37325" y="33159"/>
                  </a:lnTo>
                  <a:lnTo>
                    <a:pt x="38417" y="33756"/>
                  </a:lnTo>
                  <a:lnTo>
                    <a:pt x="38836" y="34124"/>
                  </a:lnTo>
                  <a:lnTo>
                    <a:pt x="40081" y="34124"/>
                  </a:lnTo>
                  <a:lnTo>
                    <a:pt x="40868" y="33832"/>
                  </a:lnTo>
                  <a:lnTo>
                    <a:pt x="42506" y="33159"/>
                  </a:lnTo>
                  <a:lnTo>
                    <a:pt x="45072" y="35763"/>
                  </a:lnTo>
                  <a:close/>
                </a:path>
              </a:pathLst>
            </a:custGeom>
            <a:solidFill>
              <a:srgbClr val="91A9B3"/>
            </a:solidFill>
          </p:spPr>
          <p:txBody>
            <a:bodyPr wrap="square" lIns="0" tIns="0" rIns="0" bIns="0" rtlCol="0"/>
            <a:lstStyle/>
            <a:p>
              <a:endParaRPr/>
            </a:p>
          </p:txBody>
        </p:sp>
        <p:sp>
          <p:nvSpPr>
            <p:cNvPr id="55" name="object 55"/>
            <p:cNvSpPr/>
            <p:nvPr/>
          </p:nvSpPr>
          <p:spPr>
            <a:xfrm>
              <a:off x="1786332" y="3183036"/>
              <a:ext cx="3810" cy="1905"/>
            </a:xfrm>
            <a:custGeom>
              <a:avLst/>
              <a:gdLst/>
              <a:ahLst/>
              <a:cxnLst/>
              <a:rect l="l" t="t" r="r" b="b"/>
              <a:pathLst>
                <a:path w="3810" h="1905">
                  <a:moveTo>
                    <a:pt x="101" y="0"/>
                  </a:moveTo>
                  <a:lnTo>
                    <a:pt x="76" y="355"/>
                  </a:lnTo>
                  <a:lnTo>
                    <a:pt x="0" y="977"/>
                  </a:lnTo>
                  <a:lnTo>
                    <a:pt x="1193" y="1155"/>
                  </a:lnTo>
                  <a:lnTo>
                    <a:pt x="2349" y="1320"/>
                  </a:lnTo>
                  <a:lnTo>
                    <a:pt x="3492" y="1511"/>
                  </a:lnTo>
                  <a:lnTo>
                    <a:pt x="3162" y="1003"/>
                  </a:lnTo>
                  <a:lnTo>
                    <a:pt x="2260" y="571"/>
                  </a:lnTo>
                  <a:lnTo>
                    <a:pt x="101" y="0"/>
                  </a:lnTo>
                  <a:close/>
                </a:path>
              </a:pathLst>
            </a:custGeom>
            <a:solidFill>
              <a:srgbClr val="FFFFFF"/>
            </a:solidFill>
          </p:spPr>
          <p:txBody>
            <a:bodyPr wrap="square" lIns="0" tIns="0" rIns="0" bIns="0" rtlCol="0"/>
            <a:lstStyle/>
            <a:p>
              <a:endParaRPr/>
            </a:p>
          </p:txBody>
        </p:sp>
        <p:sp>
          <p:nvSpPr>
            <p:cNvPr id="56" name="object 56"/>
            <p:cNvSpPr/>
            <p:nvPr/>
          </p:nvSpPr>
          <p:spPr>
            <a:xfrm>
              <a:off x="1785137" y="3184016"/>
              <a:ext cx="5715" cy="9525"/>
            </a:xfrm>
            <a:custGeom>
              <a:avLst/>
              <a:gdLst/>
              <a:ahLst/>
              <a:cxnLst/>
              <a:rect l="l" t="t" r="r" b="b"/>
              <a:pathLst>
                <a:path w="5714" h="9525">
                  <a:moveTo>
                    <a:pt x="4991" y="1028"/>
                  </a:moveTo>
                  <a:lnTo>
                    <a:pt x="4673" y="533"/>
                  </a:lnTo>
                  <a:lnTo>
                    <a:pt x="3543" y="355"/>
                  </a:lnTo>
                  <a:lnTo>
                    <a:pt x="1193" y="0"/>
                  </a:lnTo>
                  <a:lnTo>
                    <a:pt x="1092" y="876"/>
                  </a:lnTo>
                  <a:lnTo>
                    <a:pt x="977" y="1485"/>
                  </a:lnTo>
                  <a:lnTo>
                    <a:pt x="863" y="1930"/>
                  </a:lnTo>
                  <a:lnTo>
                    <a:pt x="2146" y="2120"/>
                  </a:lnTo>
                  <a:lnTo>
                    <a:pt x="4610" y="2501"/>
                  </a:lnTo>
                  <a:lnTo>
                    <a:pt x="4762" y="1612"/>
                  </a:lnTo>
                  <a:lnTo>
                    <a:pt x="4991" y="1028"/>
                  </a:lnTo>
                  <a:close/>
                </a:path>
                <a:path w="5714" h="9525">
                  <a:moveTo>
                    <a:pt x="5168" y="6807"/>
                  </a:moveTo>
                  <a:lnTo>
                    <a:pt x="4343" y="4813"/>
                  </a:lnTo>
                  <a:lnTo>
                    <a:pt x="4432" y="3467"/>
                  </a:lnTo>
                  <a:lnTo>
                    <a:pt x="4610" y="2501"/>
                  </a:lnTo>
                  <a:lnTo>
                    <a:pt x="863" y="1930"/>
                  </a:lnTo>
                  <a:lnTo>
                    <a:pt x="444" y="3568"/>
                  </a:lnTo>
                  <a:lnTo>
                    <a:pt x="0" y="3225"/>
                  </a:lnTo>
                  <a:lnTo>
                    <a:pt x="0" y="6807"/>
                  </a:lnTo>
                  <a:lnTo>
                    <a:pt x="1295" y="9410"/>
                  </a:lnTo>
                  <a:lnTo>
                    <a:pt x="5168" y="6807"/>
                  </a:lnTo>
                  <a:close/>
                </a:path>
              </a:pathLst>
            </a:custGeom>
            <a:solidFill>
              <a:srgbClr val="91A9B3"/>
            </a:solidFill>
          </p:spPr>
          <p:txBody>
            <a:bodyPr wrap="square" lIns="0" tIns="0" rIns="0" bIns="0" rtlCol="0"/>
            <a:lstStyle/>
            <a:p>
              <a:endParaRPr/>
            </a:p>
          </p:txBody>
        </p:sp>
        <p:sp>
          <p:nvSpPr>
            <p:cNvPr id="57" name="object 57"/>
            <p:cNvSpPr/>
            <p:nvPr/>
          </p:nvSpPr>
          <p:spPr>
            <a:xfrm>
              <a:off x="1739785" y="3135083"/>
              <a:ext cx="102870" cy="49530"/>
            </a:xfrm>
            <a:custGeom>
              <a:avLst/>
              <a:gdLst/>
              <a:ahLst/>
              <a:cxnLst/>
              <a:rect l="l" t="t" r="r" b="b"/>
              <a:pathLst>
                <a:path w="102869" h="49530">
                  <a:moveTo>
                    <a:pt x="9055" y="38900"/>
                  </a:moveTo>
                  <a:lnTo>
                    <a:pt x="5168" y="38900"/>
                  </a:lnTo>
                  <a:lnTo>
                    <a:pt x="6578" y="41389"/>
                  </a:lnTo>
                  <a:lnTo>
                    <a:pt x="0" y="41478"/>
                  </a:lnTo>
                  <a:lnTo>
                    <a:pt x="0" y="44056"/>
                  </a:lnTo>
                  <a:lnTo>
                    <a:pt x="6540" y="45008"/>
                  </a:lnTo>
                  <a:lnTo>
                    <a:pt x="9055" y="42773"/>
                  </a:lnTo>
                  <a:lnTo>
                    <a:pt x="8293" y="41376"/>
                  </a:lnTo>
                  <a:lnTo>
                    <a:pt x="8128" y="41059"/>
                  </a:lnTo>
                  <a:lnTo>
                    <a:pt x="8458" y="40284"/>
                  </a:lnTo>
                  <a:lnTo>
                    <a:pt x="9055" y="38900"/>
                  </a:lnTo>
                  <a:close/>
                </a:path>
                <a:path w="102869" h="49530">
                  <a:moveTo>
                    <a:pt x="19354" y="48006"/>
                  </a:moveTo>
                  <a:lnTo>
                    <a:pt x="17894" y="44157"/>
                  </a:lnTo>
                  <a:lnTo>
                    <a:pt x="9194" y="44259"/>
                  </a:lnTo>
                  <a:lnTo>
                    <a:pt x="15519" y="46012"/>
                  </a:lnTo>
                  <a:lnTo>
                    <a:pt x="7759" y="46647"/>
                  </a:lnTo>
                  <a:lnTo>
                    <a:pt x="9169" y="48628"/>
                  </a:lnTo>
                  <a:lnTo>
                    <a:pt x="9080" y="49263"/>
                  </a:lnTo>
                  <a:lnTo>
                    <a:pt x="9499" y="49263"/>
                  </a:lnTo>
                  <a:lnTo>
                    <a:pt x="10058" y="48577"/>
                  </a:lnTo>
                  <a:lnTo>
                    <a:pt x="12954" y="47955"/>
                  </a:lnTo>
                  <a:lnTo>
                    <a:pt x="19354" y="48006"/>
                  </a:lnTo>
                  <a:close/>
                </a:path>
                <a:path w="102869" h="49530">
                  <a:moveTo>
                    <a:pt x="69049" y="36842"/>
                  </a:moveTo>
                  <a:lnTo>
                    <a:pt x="64770" y="33693"/>
                  </a:lnTo>
                  <a:lnTo>
                    <a:pt x="64770" y="36296"/>
                  </a:lnTo>
                  <a:lnTo>
                    <a:pt x="62204" y="36296"/>
                  </a:lnTo>
                  <a:lnTo>
                    <a:pt x="63550" y="39611"/>
                  </a:lnTo>
                  <a:lnTo>
                    <a:pt x="61277" y="41478"/>
                  </a:lnTo>
                  <a:lnTo>
                    <a:pt x="66065" y="41478"/>
                  </a:lnTo>
                  <a:lnTo>
                    <a:pt x="68668" y="40195"/>
                  </a:lnTo>
                  <a:lnTo>
                    <a:pt x="66230" y="35102"/>
                  </a:lnTo>
                  <a:lnTo>
                    <a:pt x="69049" y="36842"/>
                  </a:lnTo>
                  <a:close/>
                </a:path>
                <a:path w="102869" h="49530">
                  <a:moveTo>
                    <a:pt x="102362" y="2603"/>
                  </a:moveTo>
                  <a:lnTo>
                    <a:pt x="101307" y="1562"/>
                  </a:lnTo>
                  <a:lnTo>
                    <a:pt x="99275" y="0"/>
                  </a:lnTo>
                  <a:lnTo>
                    <a:pt x="97193" y="0"/>
                  </a:lnTo>
                  <a:lnTo>
                    <a:pt x="95389" y="0"/>
                  </a:lnTo>
                  <a:lnTo>
                    <a:pt x="94068" y="2717"/>
                  </a:lnTo>
                  <a:lnTo>
                    <a:pt x="93281" y="3898"/>
                  </a:lnTo>
                  <a:lnTo>
                    <a:pt x="94970" y="4584"/>
                  </a:lnTo>
                  <a:lnTo>
                    <a:pt x="95084" y="4953"/>
                  </a:lnTo>
                  <a:lnTo>
                    <a:pt x="95351" y="4953"/>
                  </a:lnTo>
                  <a:lnTo>
                    <a:pt x="95516" y="4610"/>
                  </a:lnTo>
                  <a:lnTo>
                    <a:pt x="97193" y="3898"/>
                  </a:lnTo>
                  <a:lnTo>
                    <a:pt x="99491" y="6743"/>
                  </a:lnTo>
                  <a:lnTo>
                    <a:pt x="102362" y="2603"/>
                  </a:lnTo>
                  <a:close/>
                </a:path>
              </a:pathLst>
            </a:custGeom>
            <a:solidFill>
              <a:srgbClr val="FFFFFF"/>
            </a:solidFill>
          </p:spPr>
          <p:txBody>
            <a:bodyPr wrap="square" lIns="0" tIns="0" rIns="0" bIns="0" rtlCol="0"/>
            <a:lstStyle/>
            <a:p>
              <a:endParaRPr/>
            </a:p>
          </p:txBody>
        </p:sp>
        <p:sp>
          <p:nvSpPr>
            <p:cNvPr id="58" name="object 58"/>
            <p:cNvSpPr/>
            <p:nvPr/>
          </p:nvSpPr>
          <p:spPr>
            <a:xfrm>
              <a:off x="1820097" y="3202255"/>
              <a:ext cx="6985" cy="9525"/>
            </a:xfrm>
            <a:custGeom>
              <a:avLst/>
              <a:gdLst/>
              <a:ahLst/>
              <a:cxnLst/>
              <a:rect l="l" t="t" r="r" b="b"/>
              <a:pathLst>
                <a:path w="6985" h="9525">
                  <a:moveTo>
                    <a:pt x="1055" y="6871"/>
                  </a:moveTo>
                  <a:lnTo>
                    <a:pt x="0" y="9309"/>
                  </a:lnTo>
                  <a:lnTo>
                    <a:pt x="6489" y="9309"/>
                  </a:lnTo>
                  <a:lnTo>
                    <a:pt x="6271" y="8775"/>
                  </a:lnTo>
                  <a:lnTo>
                    <a:pt x="5054" y="8775"/>
                  </a:lnTo>
                  <a:lnTo>
                    <a:pt x="1397" y="8712"/>
                  </a:lnTo>
                  <a:lnTo>
                    <a:pt x="1055" y="6871"/>
                  </a:lnTo>
                  <a:close/>
                </a:path>
                <a:path w="6985" h="9525">
                  <a:moveTo>
                    <a:pt x="5130" y="5994"/>
                  </a:moveTo>
                  <a:lnTo>
                    <a:pt x="5054" y="8775"/>
                  </a:lnTo>
                  <a:lnTo>
                    <a:pt x="5673" y="7318"/>
                  </a:lnTo>
                  <a:lnTo>
                    <a:pt x="5130" y="5994"/>
                  </a:lnTo>
                  <a:close/>
                </a:path>
                <a:path w="6985" h="9525">
                  <a:moveTo>
                    <a:pt x="5673" y="7318"/>
                  </a:moveTo>
                  <a:lnTo>
                    <a:pt x="5054" y="8775"/>
                  </a:lnTo>
                  <a:lnTo>
                    <a:pt x="6271" y="8775"/>
                  </a:lnTo>
                  <a:lnTo>
                    <a:pt x="5673" y="7318"/>
                  </a:lnTo>
                  <a:close/>
                </a:path>
                <a:path w="6985" h="9525">
                  <a:moveTo>
                    <a:pt x="1473" y="5905"/>
                  </a:moveTo>
                  <a:lnTo>
                    <a:pt x="1055" y="6871"/>
                  </a:lnTo>
                  <a:lnTo>
                    <a:pt x="1397" y="8712"/>
                  </a:lnTo>
                  <a:lnTo>
                    <a:pt x="1473" y="5905"/>
                  </a:lnTo>
                  <a:close/>
                </a:path>
                <a:path w="6985" h="9525">
                  <a:moveTo>
                    <a:pt x="6273" y="5905"/>
                  </a:moveTo>
                  <a:lnTo>
                    <a:pt x="1473" y="5905"/>
                  </a:lnTo>
                  <a:lnTo>
                    <a:pt x="1397" y="8712"/>
                  </a:lnTo>
                  <a:lnTo>
                    <a:pt x="5056" y="8712"/>
                  </a:lnTo>
                  <a:lnTo>
                    <a:pt x="5130" y="5994"/>
                  </a:lnTo>
                  <a:lnTo>
                    <a:pt x="6236" y="5994"/>
                  </a:lnTo>
                  <a:close/>
                </a:path>
                <a:path w="6985" h="9525">
                  <a:moveTo>
                    <a:pt x="6236" y="5994"/>
                  </a:moveTo>
                  <a:lnTo>
                    <a:pt x="5130" y="5994"/>
                  </a:lnTo>
                  <a:lnTo>
                    <a:pt x="5673" y="7318"/>
                  </a:lnTo>
                  <a:lnTo>
                    <a:pt x="6236" y="5994"/>
                  </a:lnTo>
                  <a:close/>
                </a:path>
                <a:path w="6985" h="9525">
                  <a:moveTo>
                    <a:pt x="1676" y="0"/>
                  </a:moveTo>
                  <a:lnTo>
                    <a:pt x="816" y="5397"/>
                  </a:lnTo>
                  <a:lnTo>
                    <a:pt x="892" y="5994"/>
                  </a:lnTo>
                  <a:lnTo>
                    <a:pt x="1055" y="6871"/>
                  </a:lnTo>
                  <a:lnTo>
                    <a:pt x="1473" y="5905"/>
                  </a:lnTo>
                  <a:lnTo>
                    <a:pt x="6273" y="5905"/>
                  </a:lnTo>
                  <a:lnTo>
                    <a:pt x="6489" y="5397"/>
                  </a:lnTo>
                  <a:lnTo>
                    <a:pt x="2616" y="5397"/>
                  </a:lnTo>
                  <a:lnTo>
                    <a:pt x="3543" y="3022"/>
                  </a:lnTo>
                  <a:lnTo>
                    <a:pt x="1676" y="0"/>
                  </a:lnTo>
                  <a:close/>
                </a:path>
              </a:pathLst>
            </a:custGeom>
            <a:solidFill>
              <a:srgbClr val="91A9B3"/>
            </a:solidFill>
          </p:spPr>
          <p:txBody>
            <a:bodyPr wrap="square" lIns="0" tIns="0" rIns="0" bIns="0" rtlCol="0"/>
            <a:lstStyle/>
            <a:p>
              <a:endParaRPr/>
            </a:p>
          </p:txBody>
        </p:sp>
        <p:sp>
          <p:nvSpPr>
            <p:cNvPr id="59" name="object 59"/>
            <p:cNvSpPr/>
            <p:nvPr/>
          </p:nvSpPr>
          <p:spPr>
            <a:xfrm>
              <a:off x="1719103" y="3190819"/>
              <a:ext cx="6985" cy="6350"/>
            </a:xfrm>
            <a:custGeom>
              <a:avLst/>
              <a:gdLst/>
              <a:ahLst/>
              <a:cxnLst/>
              <a:rect l="l" t="t" r="r" b="b"/>
              <a:pathLst>
                <a:path w="6985" h="6350">
                  <a:moveTo>
                    <a:pt x="5118" y="0"/>
                  </a:moveTo>
                  <a:lnTo>
                    <a:pt x="1320" y="1524"/>
                  </a:lnTo>
                  <a:lnTo>
                    <a:pt x="0" y="5194"/>
                  </a:lnTo>
                  <a:lnTo>
                    <a:pt x="1587" y="5854"/>
                  </a:lnTo>
                  <a:lnTo>
                    <a:pt x="2362" y="6146"/>
                  </a:lnTo>
                  <a:lnTo>
                    <a:pt x="3606" y="6146"/>
                  </a:lnTo>
                  <a:lnTo>
                    <a:pt x="4038" y="5778"/>
                  </a:lnTo>
                  <a:lnTo>
                    <a:pt x="5118" y="5181"/>
                  </a:lnTo>
                  <a:lnTo>
                    <a:pt x="6261" y="3124"/>
                  </a:lnTo>
                  <a:lnTo>
                    <a:pt x="6540" y="3429"/>
                  </a:lnTo>
                  <a:lnTo>
                    <a:pt x="5118" y="0"/>
                  </a:lnTo>
                  <a:close/>
                </a:path>
              </a:pathLst>
            </a:custGeom>
            <a:solidFill>
              <a:srgbClr val="FFFFFF"/>
            </a:solidFill>
          </p:spPr>
          <p:txBody>
            <a:bodyPr wrap="square" lIns="0" tIns="0" rIns="0" bIns="0" rtlCol="0"/>
            <a:lstStyle/>
            <a:p>
              <a:endParaRPr/>
            </a:p>
          </p:txBody>
        </p:sp>
      </p:grpSp>
      <p:sp>
        <p:nvSpPr>
          <p:cNvPr id="60" name="object 60"/>
          <p:cNvSpPr/>
          <p:nvPr/>
        </p:nvSpPr>
        <p:spPr>
          <a:xfrm>
            <a:off x="2552493" y="3379965"/>
            <a:ext cx="7620" cy="5715"/>
          </a:xfrm>
          <a:custGeom>
            <a:avLst/>
            <a:gdLst/>
            <a:ahLst/>
            <a:cxnLst/>
            <a:rect l="l" t="t" r="r" b="b"/>
            <a:pathLst>
              <a:path w="7619" h="5714">
                <a:moveTo>
                  <a:pt x="0" y="0"/>
                </a:moveTo>
                <a:lnTo>
                  <a:pt x="1333" y="5181"/>
                </a:lnTo>
                <a:lnTo>
                  <a:pt x="7531" y="5270"/>
                </a:lnTo>
                <a:lnTo>
                  <a:pt x="4851" y="1257"/>
                </a:lnTo>
                <a:lnTo>
                  <a:pt x="0" y="0"/>
                </a:lnTo>
                <a:close/>
              </a:path>
            </a:pathLst>
          </a:custGeom>
          <a:solidFill>
            <a:srgbClr val="91A9B3"/>
          </a:solidFill>
        </p:spPr>
        <p:txBody>
          <a:bodyPr wrap="square" lIns="0" tIns="0" rIns="0" bIns="0" rtlCol="0"/>
          <a:lstStyle/>
          <a:p>
            <a:endParaRPr/>
          </a:p>
        </p:txBody>
      </p:sp>
      <p:grpSp>
        <p:nvGrpSpPr>
          <p:cNvPr id="61" name="object 61"/>
          <p:cNvGrpSpPr/>
          <p:nvPr/>
        </p:nvGrpSpPr>
        <p:grpSpPr>
          <a:xfrm>
            <a:off x="1763369" y="3188444"/>
            <a:ext cx="52705" cy="68580"/>
            <a:chOff x="1763369" y="3188444"/>
            <a:chExt cx="52705" cy="68580"/>
          </a:xfrm>
        </p:grpSpPr>
        <p:sp>
          <p:nvSpPr>
            <p:cNvPr id="62" name="object 62"/>
            <p:cNvSpPr/>
            <p:nvPr/>
          </p:nvSpPr>
          <p:spPr>
            <a:xfrm>
              <a:off x="1763369" y="3250157"/>
              <a:ext cx="6985" cy="6985"/>
            </a:xfrm>
            <a:custGeom>
              <a:avLst/>
              <a:gdLst/>
              <a:ahLst/>
              <a:cxnLst/>
              <a:rect l="l" t="t" r="r" b="b"/>
              <a:pathLst>
                <a:path w="6985" h="6985">
                  <a:moveTo>
                    <a:pt x="2603" y="0"/>
                  </a:moveTo>
                  <a:lnTo>
                    <a:pt x="0" y="3124"/>
                  </a:lnTo>
                  <a:lnTo>
                    <a:pt x="2514" y="6604"/>
                  </a:lnTo>
                  <a:lnTo>
                    <a:pt x="6477" y="3873"/>
                  </a:lnTo>
                  <a:lnTo>
                    <a:pt x="2603" y="0"/>
                  </a:lnTo>
                  <a:close/>
                </a:path>
              </a:pathLst>
            </a:custGeom>
            <a:solidFill>
              <a:srgbClr val="FFFFFF"/>
            </a:solidFill>
          </p:spPr>
          <p:txBody>
            <a:bodyPr wrap="square" lIns="0" tIns="0" rIns="0" bIns="0" rtlCol="0"/>
            <a:lstStyle/>
            <a:p>
              <a:endParaRPr/>
            </a:p>
          </p:txBody>
        </p:sp>
        <p:sp>
          <p:nvSpPr>
            <p:cNvPr id="63" name="object 63"/>
            <p:cNvSpPr/>
            <p:nvPr/>
          </p:nvSpPr>
          <p:spPr>
            <a:xfrm>
              <a:off x="1808406" y="3230996"/>
              <a:ext cx="5715" cy="6985"/>
            </a:xfrm>
            <a:custGeom>
              <a:avLst/>
              <a:gdLst/>
              <a:ahLst/>
              <a:cxnLst/>
              <a:rect l="l" t="t" r="r" b="b"/>
              <a:pathLst>
                <a:path w="5714" h="6985">
                  <a:moveTo>
                    <a:pt x="5219" y="0"/>
                  </a:moveTo>
                  <a:lnTo>
                    <a:pt x="0" y="1066"/>
                  </a:lnTo>
                  <a:lnTo>
                    <a:pt x="1638" y="6400"/>
                  </a:lnTo>
                  <a:lnTo>
                    <a:pt x="5219" y="3873"/>
                  </a:lnTo>
                  <a:lnTo>
                    <a:pt x="4471" y="2489"/>
                  </a:lnTo>
                  <a:lnTo>
                    <a:pt x="4178" y="2489"/>
                  </a:lnTo>
                  <a:lnTo>
                    <a:pt x="3873" y="1384"/>
                  </a:lnTo>
                  <a:lnTo>
                    <a:pt x="4640" y="1384"/>
                  </a:lnTo>
                  <a:lnTo>
                    <a:pt x="5219" y="0"/>
                  </a:lnTo>
                  <a:close/>
                </a:path>
                <a:path w="5714" h="6985">
                  <a:moveTo>
                    <a:pt x="3873" y="1384"/>
                  </a:moveTo>
                  <a:lnTo>
                    <a:pt x="4178" y="2489"/>
                  </a:lnTo>
                  <a:lnTo>
                    <a:pt x="4305" y="2183"/>
                  </a:lnTo>
                  <a:lnTo>
                    <a:pt x="3873" y="1384"/>
                  </a:lnTo>
                  <a:close/>
                </a:path>
                <a:path w="5714" h="6985">
                  <a:moveTo>
                    <a:pt x="4305" y="2183"/>
                  </a:moveTo>
                  <a:lnTo>
                    <a:pt x="4178" y="2489"/>
                  </a:lnTo>
                  <a:lnTo>
                    <a:pt x="4471" y="2489"/>
                  </a:lnTo>
                  <a:lnTo>
                    <a:pt x="4305" y="2183"/>
                  </a:lnTo>
                  <a:close/>
                </a:path>
                <a:path w="5714" h="6985">
                  <a:moveTo>
                    <a:pt x="4640" y="1384"/>
                  </a:moveTo>
                  <a:lnTo>
                    <a:pt x="3873" y="1384"/>
                  </a:lnTo>
                  <a:lnTo>
                    <a:pt x="4305" y="2183"/>
                  </a:lnTo>
                  <a:lnTo>
                    <a:pt x="4640" y="1384"/>
                  </a:lnTo>
                  <a:close/>
                </a:path>
              </a:pathLst>
            </a:custGeom>
            <a:solidFill>
              <a:srgbClr val="91A9B3"/>
            </a:solidFill>
          </p:spPr>
          <p:txBody>
            <a:bodyPr wrap="square" lIns="0" tIns="0" rIns="0" bIns="0" rtlCol="0"/>
            <a:lstStyle/>
            <a:p>
              <a:endParaRPr/>
            </a:p>
          </p:txBody>
        </p:sp>
        <p:sp>
          <p:nvSpPr>
            <p:cNvPr id="64" name="object 64"/>
            <p:cNvSpPr/>
            <p:nvPr/>
          </p:nvSpPr>
          <p:spPr>
            <a:xfrm>
              <a:off x="1809831" y="3188444"/>
              <a:ext cx="5715" cy="2540"/>
            </a:xfrm>
            <a:custGeom>
              <a:avLst/>
              <a:gdLst/>
              <a:ahLst/>
              <a:cxnLst/>
              <a:rect l="l" t="t" r="r" b="b"/>
              <a:pathLst>
                <a:path w="5714" h="2539">
                  <a:moveTo>
                    <a:pt x="4889" y="0"/>
                  </a:moveTo>
                  <a:lnTo>
                    <a:pt x="0" y="1358"/>
                  </a:lnTo>
                  <a:lnTo>
                    <a:pt x="723" y="2286"/>
                  </a:lnTo>
                  <a:lnTo>
                    <a:pt x="2184" y="2273"/>
                  </a:lnTo>
                  <a:lnTo>
                    <a:pt x="3441" y="1866"/>
                  </a:lnTo>
                  <a:lnTo>
                    <a:pt x="4635" y="762"/>
                  </a:lnTo>
                  <a:lnTo>
                    <a:pt x="4965" y="431"/>
                  </a:lnTo>
                  <a:lnTo>
                    <a:pt x="5130" y="241"/>
                  </a:lnTo>
                  <a:lnTo>
                    <a:pt x="4889" y="0"/>
                  </a:lnTo>
                  <a:close/>
                </a:path>
              </a:pathLst>
            </a:custGeom>
            <a:solidFill>
              <a:srgbClr val="FFFFFF"/>
            </a:solidFill>
          </p:spPr>
          <p:txBody>
            <a:bodyPr wrap="square" lIns="0" tIns="0" rIns="0" bIns="0" rtlCol="0"/>
            <a:lstStyle/>
            <a:p>
              <a:endParaRPr/>
            </a:p>
          </p:txBody>
        </p:sp>
        <p:sp>
          <p:nvSpPr>
            <p:cNvPr id="65" name="object 65"/>
            <p:cNvSpPr/>
            <p:nvPr/>
          </p:nvSpPr>
          <p:spPr>
            <a:xfrm>
              <a:off x="1810550" y="3188690"/>
              <a:ext cx="5715" cy="5080"/>
            </a:xfrm>
            <a:custGeom>
              <a:avLst/>
              <a:gdLst/>
              <a:ahLst/>
              <a:cxnLst/>
              <a:rect l="l" t="t" r="r" b="b"/>
              <a:pathLst>
                <a:path w="5714" h="5080">
                  <a:moveTo>
                    <a:pt x="5448" y="1054"/>
                  </a:moveTo>
                  <a:lnTo>
                    <a:pt x="4406" y="0"/>
                  </a:lnTo>
                  <a:lnTo>
                    <a:pt x="4076" y="368"/>
                  </a:lnTo>
                  <a:lnTo>
                    <a:pt x="2717" y="1625"/>
                  </a:lnTo>
                  <a:lnTo>
                    <a:pt x="1473" y="2032"/>
                  </a:lnTo>
                  <a:lnTo>
                    <a:pt x="0" y="2044"/>
                  </a:lnTo>
                  <a:lnTo>
                    <a:pt x="1435" y="3873"/>
                  </a:lnTo>
                  <a:lnTo>
                    <a:pt x="1981" y="4559"/>
                  </a:lnTo>
                  <a:lnTo>
                    <a:pt x="3187" y="3340"/>
                  </a:lnTo>
                  <a:lnTo>
                    <a:pt x="5448" y="1054"/>
                  </a:lnTo>
                  <a:close/>
                </a:path>
              </a:pathLst>
            </a:custGeom>
            <a:solidFill>
              <a:srgbClr val="91A9B3"/>
            </a:solidFill>
          </p:spPr>
          <p:txBody>
            <a:bodyPr wrap="square" lIns="0" tIns="0" rIns="0" bIns="0" rtlCol="0"/>
            <a:lstStyle/>
            <a:p>
              <a:endParaRPr/>
            </a:p>
          </p:txBody>
        </p:sp>
      </p:grpSp>
      <p:sp>
        <p:nvSpPr>
          <p:cNvPr id="66" name="object 66"/>
          <p:cNvSpPr/>
          <p:nvPr/>
        </p:nvSpPr>
        <p:spPr>
          <a:xfrm>
            <a:off x="2553290" y="3446004"/>
            <a:ext cx="5715" cy="5715"/>
          </a:xfrm>
          <a:custGeom>
            <a:avLst/>
            <a:gdLst/>
            <a:ahLst/>
            <a:cxnLst/>
            <a:rect l="l" t="t" r="r" b="b"/>
            <a:pathLst>
              <a:path w="5714" h="5714">
                <a:moveTo>
                  <a:pt x="38" y="2158"/>
                </a:moveTo>
                <a:lnTo>
                  <a:pt x="253" y="4025"/>
                </a:lnTo>
                <a:lnTo>
                  <a:pt x="5435" y="5308"/>
                </a:lnTo>
                <a:lnTo>
                  <a:pt x="4627" y="3086"/>
                </a:lnTo>
                <a:lnTo>
                  <a:pt x="406" y="3086"/>
                </a:lnTo>
                <a:lnTo>
                  <a:pt x="94" y="2362"/>
                </a:lnTo>
                <a:lnTo>
                  <a:pt x="38" y="2158"/>
                </a:lnTo>
                <a:close/>
              </a:path>
              <a:path w="5714" h="5714">
                <a:moveTo>
                  <a:pt x="2857" y="126"/>
                </a:moveTo>
                <a:lnTo>
                  <a:pt x="1930" y="431"/>
                </a:lnTo>
                <a:lnTo>
                  <a:pt x="1333" y="546"/>
                </a:lnTo>
                <a:lnTo>
                  <a:pt x="914" y="546"/>
                </a:lnTo>
                <a:lnTo>
                  <a:pt x="787" y="1015"/>
                </a:lnTo>
                <a:lnTo>
                  <a:pt x="787" y="2895"/>
                </a:lnTo>
                <a:lnTo>
                  <a:pt x="660" y="3086"/>
                </a:lnTo>
                <a:lnTo>
                  <a:pt x="4627" y="3086"/>
                </a:lnTo>
                <a:lnTo>
                  <a:pt x="4513" y="2870"/>
                </a:lnTo>
                <a:lnTo>
                  <a:pt x="3936" y="2870"/>
                </a:lnTo>
                <a:lnTo>
                  <a:pt x="3665" y="2362"/>
                </a:lnTo>
                <a:lnTo>
                  <a:pt x="2857" y="126"/>
                </a:lnTo>
                <a:close/>
              </a:path>
              <a:path w="5714" h="5714">
                <a:moveTo>
                  <a:pt x="4356" y="2578"/>
                </a:moveTo>
                <a:lnTo>
                  <a:pt x="4190" y="2578"/>
                </a:lnTo>
                <a:lnTo>
                  <a:pt x="4102" y="2870"/>
                </a:lnTo>
                <a:lnTo>
                  <a:pt x="4513" y="2870"/>
                </a:lnTo>
                <a:lnTo>
                  <a:pt x="4356" y="2578"/>
                </a:lnTo>
                <a:close/>
              </a:path>
              <a:path w="5714" h="5714">
                <a:moveTo>
                  <a:pt x="888" y="0"/>
                </a:moveTo>
                <a:lnTo>
                  <a:pt x="634" y="0"/>
                </a:lnTo>
                <a:lnTo>
                  <a:pt x="558" y="533"/>
                </a:lnTo>
                <a:lnTo>
                  <a:pt x="914" y="546"/>
                </a:lnTo>
                <a:lnTo>
                  <a:pt x="888" y="0"/>
                </a:lnTo>
                <a:close/>
              </a:path>
            </a:pathLst>
          </a:custGeom>
          <a:solidFill>
            <a:srgbClr val="91A9B3"/>
          </a:solidFill>
        </p:spPr>
        <p:txBody>
          <a:bodyPr wrap="square" lIns="0" tIns="0" rIns="0" bIns="0" rtlCol="0"/>
          <a:lstStyle/>
          <a:p>
            <a:endParaRPr/>
          </a:p>
        </p:txBody>
      </p:sp>
      <p:grpSp>
        <p:nvGrpSpPr>
          <p:cNvPr id="67" name="object 67"/>
          <p:cNvGrpSpPr/>
          <p:nvPr/>
        </p:nvGrpSpPr>
        <p:grpSpPr>
          <a:xfrm>
            <a:off x="1791327" y="3155811"/>
            <a:ext cx="31750" cy="44450"/>
            <a:chOff x="1791327" y="3155811"/>
            <a:chExt cx="31750" cy="44450"/>
          </a:xfrm>
        </p:grpSpPr>
        <p:sp>
          <p:nvSpPr>
            <p:cNvPr id="68" name="object 68"/>
            <p:cNvSpPr/>
            <p:nvPr/>
          </p:nvSpPr>
          <p:spPr>
            <a:xfrm>
              <a:off x="1791322" y="3183038"/>
              <a:ext cx="31750" cy="17145"/>
            </a:xfrm>
            <a:custGeom>
              <a:avLst/>
              <a:gdLst/>
              <a:ahLst/>
              <a:cxnLst/>
              <a:rect l="l" t="t" r="r" b="b"/>
              <a:pathLst>
                <a:path w="31750" h="17144">
                  <a:moveTo>
                    <a:pt x="5740" y="16789"/>
                  </a:moveTo>
                  <a:lnTo>
                    <a:pt x="4381" y="11620"/>
                  </a:lnTo>
                  <a:lnTo>
                    <a:pt x="0" y="15278"/>
                  </a:lnTo>
                  <a:lnTo>
                    <a:pt x="1816" y="16090"/>
                  </a:lnTo>
                  <a:lnTo>
                    <a:pt x="2476" y="16306"/>
                  </a:lnTo>
                  <a:lnTo>
                    <a:pt x="2882" y="16306"/>
                  </a:lnTo>
                  <a:lnTo>
                    <a:pt x="2882" y="16141"/>
                  </a:lnTo>
                  <a:lnTo>
                    <a:pt x="2908" y="15976"/>
                  </a:lnTo>
                  <a:lnTo>
                    <a:pt x="3416" y="15976"/>
                  </a:lnTo>
                  <a:lnTo>
                    <a:pt x="4102" y="16154"/>
                  </a:lnTo>
                  <a:lnTo>
                    <a:pt x="5740" y="16789"/>
                  </a:lnTo>
                  <a:close/>
                </a:path>
                <a:path w="31750" h="17144">
                  <a:moveTo>
                    <a:pt x="28435" y="5092"/>
                  </a:moveTo>
                  <a:lnTo>
                    <a:pt x="28257" y="4356"/>
                  </a:lnTo>
                  <a:lnTo>
                    <a:pt x="27673" y="4191"/>
                  </a:lnTo>
                  <a:lnTo>
                    <a:pt x="28435" y="5092"/>
                  </a:lnTo>
                  <a:close/>
                </a:path>
                <a:path w="31750" h="17144">
                  <a:moveTo>
                    <a:pt x="31394" y="0"/>
                  </a:moveTo>
                  <a:lnTo>
                    <a:pt x="27914" y="1384"/>
                  </a:lnTo>
                  <a:lnTo>
                    <a:pt x="27584" y="1536"/>
                  </a:lnTo>
                  <a:lnTo>
                    <a:pt x="27622" y="1714"/>
                  </a:lnTo>
                  <a:lnTo>
                    <a:pt x="27673" y="1879"/>
                  </a:lnTo>
                  <a:lnTo>
                    <a:pt x="27711" y="2044"/>
                  </a:lnTo>
                  <a:lnTo>
                    <a:pt x="28257" y="4356"/>
                  </a:lnTo>
                  <a:lnTo>
                    <a:pt x="31394" y="5181"/>
                  </a:lnTo>
                  <a:lnTo>
                    <a:pt x="31394" y="0"/>
                  </a:lnTo>
                  <a:close/>
                </a:path>
              </a:pathLst>
            </a:custGeom>
            <a:solidFill>
              <a:srgbClr val="91A9B3"/>
            </a:solidFill>
          </p:spPr>
          <p:txBody>
            <a:bodyPr wrap="square" lIns="0" tIns="0" rIns="0" bIns="0" rtlCol="0"/>
            <a:lstStyle/>
            <a:p>
              <a:endParaRPr/>
            </a:p>
          </p:txBody>
        </p:sp>
        <p:sp>
          <p:nvSpPr>
            <p:cNvPr id="69" name="object 69"/>
            <p:cNvSpPr/>
            <p:nvPr/>
          </p:nvSpPr>
          <p:spPr>
            <a:xfrm>
              <a:off x="1807142" y="3155811"/>
              <a:ext cx="5715" cy="5715"/>
            </a:xfrm>
            <a:custGeom>
              <a:avLst/>
              <a:gdLst/>
              <a:ahLst/>
              <a:cxnLst/>
              <a:rect l="l" t="t" r="r" b="b"/>
              <a:pathLst>
                <a:path w="5714" h="5714">
                  <a:moveTo>
                    <a:pt x="0" y="0"/>
                  </a:moveTo>
                  <a:lnTo>
                    <a:pt x="304" y="3479"/>
                  </a:lnTo>
                  <a:lnTo>
                    <a:pt x="1562" y="5194"/>
                  </a:lnTo>
                  <a:lnTo>
                    <a:pt x="3721" y="5194"/>
                  </a:lnTo>
                  <a:lnTo>
                    <a:pt x="4635" y="4330"/>
                  </a:lnTo>
                  <a:lnTo>
                    <a:pt x="5207" y="2603"/>
                  </a:lnTo>
                  <a:lnTo>
                    <a:pt x="3584" y="2120"/>
                  </a:lnTo>
                  <a:lnTo>
                    <a:pt x="3187" y="2120"/>
                  </a:lnTo>
                  <a:lnTo>
                    <a:pt x="1320" y="1447"/>
                  </a:lnTo>
                  <a:lnTo>
                    <a:pt x="2176" y="1447"/>
                  </a:lnTo>
                  <a:lnTo>
                    <a:pt x="0" y="0"/>
                  </a:lnTo>
                  <a:close/>
                </a:path>
                <a:path w="5714" h="5714">
                  <a:moveTo>
                    <a:pt x="1320" y="1447"/>
                  </a:moveTo>
                  <a:lnTo>
                    <a:pt x="3187" y="2120"/>
                  </a:lnTo>
                  <a:lnTo>
                    <a:pt x="2867" y="1907"/>
                  </a:lnTo>
                  <a:lnTo>
                    <a:pt x="1320" y="1447"/>
                  </a:lnTo>
                  <a:close/>
                </a:path>
                <a:path w="5714" h="5714">
                  <a:moveTo>
                    <a:pt x="2867" y="1907"/>
                  </a:moveTo>
                  <a:lnTo>
                    <a:pt x="3187" y="2120"/>
                  </a:lnTo>
                  <a:lnTo>
                    <a:pt x="3584" y="2120"/>
                  </a:lnTo>
                  <a:lnTo>
                    <a:pt x="2867" y="1907"/>
                  </a:lnTo>
                  <a:close/>
                </a:path>
                <a:path w="5714" h="5714">
                  <a:moveTo>
                    <a:pt x="2176" y="1447"/>
                  </a:moveTo>
                  <a:lnTo>
                    <a:pt x="1320" y="1447"/>
                  </a:lnTo>
                  <a:lnTo>
                    <a:pt x="2867" y="1907"/>
                  </a:lnTo>
                  <a:lnTo>
                    <a:pt x="2176" y="1447"/>
                  </a:lnTo>
                  <a:close/>
                </a:path>
              </a:pathLst>
            </a:custGeom>
            <a:solidFill>
              <a:srgbClr val="FFFFFF"/>
            </a:solidFill>
          </p:spPr>
          <p:txBody>
            <a:bodyPr wrap="square" lIns="0" tIns="0" rIns="0" bIns="0" rtlCol="0"/>
            <a:lstStyle/>
            <a:p>
              <a:endParaRPr/>
            </a:p>
          </p:txBody>
        </p:sp>
      </p:grpSp>
      <p:sp>
        <p:nvSpPr>
          <p:cNvPr id="71" name="object 71"/>
          <p:cNvSpPr/>
          <p:nvPr/>
        </p:nvSpPr>
        <p:spPr>
          <a:xfrm>
            <a:off x="1739784" y="3160990"/>
            <a:ext cx="4445" cy="4445"/>
          </a:xfrm>
          <a:custGeom>
            <a:avLst/>
            <a:gdLst/>
            <a:ahLst/>
            <a:cxnLst/>
            <a:rect l="l" t="t" r="r" b="b"/>
            <a:pathLst>
              <a:path w="4444" h="4444">
                <a:moveTo>
                  <a:pt x="3873" y="0"/>
                </a:moveTo>
                <a:lnTo>
                  <a:pt x="2197" y="698"/>
                </a:lnTo>
                <a:lnTo>
                  <a:pt x="2095" y="1066"/>
                </a:lnTo>
                <a:lnTo>
                  <a:pt x="1828" y="1066"/>
                </a:lnTo>
                <a:lnTo>
                  <a:pt x="1663" y="723"/>
                </a:lnTo>
                <a:lnTo>
                  <a:pt x="0" y="0"/>
                </a:lnTo>
                <a:lnTo>
                  <a:pt x="0" y="3886"/>
                </a:lnTo>
                <a:lnTo>
                  <a:pt x="3873" y="3886"/>
                </a:lnTo>
                <a:lnTo>
                  <a:pt x="3873" y="0"/>
                </a:lnTo>
                <a:close/>
              </a:path>
            </a:pathLst>
          </a:custGeom>
          <a:solidFill>
            <a:srgbClr val="FFFFFF"/>
          </a:solidFill>
        </p:spPr>
        <p:txBody>
          <a:bodyPr wrap="square" lIns="0" tIns="0" rIns="0" bIns="0" rtlCol="0"/>
          <a:lstStyle/>
          <a:p>
            <a:endParaRPr/>
          </a:p>
        </p:txBody>
      </p:sp>
      <p:sp>
        <p:nvSpPr>
          <p:cNvPr id="72" name="object 72"/>
          <p:cNvSpPr/>
          <p:nvPr/>
        </p:nvSpPr>
        <p:spPr>
          <a:xfrm>
            <a:off x="1809753" y="3197297"/>
            <a:ext cx="6985" cy="3175"/>
          </a:xfrm>
          <a:custGeom>
            <a:avLst/>
            <a:gdLst/>
            <a:ahLst/>
            <a:cxnLst/>
            <a:rect l="l" t="t" r="r" b="b"/>
            <a:pathLst>
              <a:path w="6985" h="3175">
                <a:moveTo>
                  <a:pt x="6477" y="0"/>
                </a:moveTo>
                <a:lnTo>
                  <a:pt x="0" y="0"/>
                </a:lnTo>
                <a:lnTo>
                  <a:pt x="1473" y="2032"/>
                </a:lnTo>
                <a:lnTo>
                  <a:pt x="215" y="2578"/>
                </a:lnTo>
                <a:lnTo>
                  <a:pt x="5613" y="2578"/>
                </a:lnTo>
                <a:lnTo>
                  <a:pt x="5842" y="1155"/>
                </a:lnTo>
                <a:lnTo>
                  <a:pt x="6477" y="0"/>
                </a:lnTo>
                <a:close/>
              </a:path>
            </a:pathLst>
          </a:custGeom>
          <a:solidFill>
            <a:srgbClr val="91A9B3"/>
          </a:solidFill>
        </p:spPr>
        <p:txBody>
          <a:bodyPr wrap="square" lIns="0" tIns="0" rIns="0" bIns="0" rtlCol="0"/>
          <a:lstStyle/>
          <a:p>
            <a:endParaRPr/>
          </a:p>
        </p:txBody>
      </p:sp>
      <p:sp>
        <p:nvSpPr>
          <p:cNvPr id="73" name="object 73"/>
          <p:cNvSpPr/>
          <p:nvPr/>
        </p:nvSpPr>
        <p:spPr>
          <a:xfrm>
            <a:off x="1796795" y="3114313"/>
            <a:ext cx="5715" cy="4445"/>
          </a:xfrm>
          <a:custGeom>
            <a:avLst/>
            <a:gdLst/>
            <a:ahLst/>
            <a:cxnLst/>
            <a:rect l="l" t="t" r="r" b="b"/>
            <a:pathLst>
              <a:path w="5714" h="4444">
                <a:moveTo>
                  <a:pt x="5067" y="0"/>
                </a:moveTo>
                <a:lnTo>
                  <a:pt x="3733" y="368"/>
                </a:lnTo>
                <a:lnTo>
                  <a:pt x="0" y="38"/>
                </a:lnTo>
                <a:lnTo>
                  <a:pt x="2260" y="3428"/>
                </a:lnTo>
                <a:lnTo>
                  <a:pt x="660" y="2705"/>
                </a:lnTo>
                <a:lnTo>
                  <a:pt x="5194" y="3924"/>
                </a:lnTo>
                <a:lnTo>
                  <a:pt x="5067" y="0"/>
                </a:lnTo>
                <a:close/>
              </a:path>
            </a:pathLst>
          </a:custGeom>
          <a:solidFill>
            <a:srgbClr val="FFFFFF"/>
          </a:solidFill>
        </p:spPr>
        <p:txBody>
          <a:bodyPr wrap="square" lIns="0" tIns="0" rIns="0" bIns="0" rtlCol="0"/>
          <a:lstStyle/>
          <a:p>
            <a:endParaRPr/>
          </a:p>
        </p:txBody>
      </p:sp>
      <p:sp>
        <p:nvSpPr>
          <p:cNvPr id="74" name="object 74"/>
          <p:cNvSpPr/>
          <p:nvPr/>
        </p:nvSpPr>
        <p:spPr>
          <a:xfrm>
            <a:off x="1733296" y="3149536"/>
            <a:ext cx="10795" cy="36195"/>
          </a:xfrm>
          <a:custGeom>
            <a:avLst/>
            <a:gdLst/>
            <a:ahLst/>
            <a:cxnLst/>
            <a:rect l="l" t="t" r="r" b="b"/>
            <a:pathLst>
              <a:path w="10794" h="36194">
                <a:moveTo>
                  <a:pt x="5181" y="2400"/>
                </a:moveTo>
                <a:lnTo>
                  <a:pt x="4940" y="609"/>
                </a:lnTo>
                <a:lnTo>
                  <a:pt x="4330" y="0"/>
                </a:lnTo>
                <a:lnTo>
                  <a:pt x="3606" y="0"/>
                </a:lnTo>
                <a:lnTo>
                  <a:pt x="2400" y="0"/>
                </a:lnTo>
                <a:lnTo>
                  <a:pt x="863" y="1663"/>
                </a:lnTo>
                <a:lnTo>
                  <a:pt x="0" y="2400"/>
                </a:lnTo>
                <a:lnTo>
                  <a:pt x="5181" y="2400"/>
                </a:lnTo>
                <a:close/>
              </a:path>
              <a:path w="10794" h="36194">
                <a:moveTo>
                  <a:pt x="10642" y="32499"/>
                </a:moveTo>
                <a:lnTo>
                  <a:pt x="7835" y="30810"/>
                </a:lnTo>
                <a:lnTo>
                  <a:pt x="6477" y="36106"/>
                </a:lnTo>
                <a:lnTo>
                  <a:pt x="10642" y="32499"/>
                </a:lnTo>
                <a:close/>
              </a:path>
            </a:pathLst>
          </a:custGeom>
          <a:solidFill>
            <a:srgbClr val="FFFFFF"/>
          </a:solidFill>
        </p:spPr>
        <p:txBody>
          <a:bodyPr wrap="square" lIns="0" tIns="0" rIns="0" bIns="0" rtlCol="0"/>
          <a:lstStyle/>
          <a:p>
            <a:endParaRPr/>
          </a:p>
        </p:txBody>
      </p:sp>
      <p:sp>
        <p:nvSpPr>
          <p:cNvPr id="75" name="object 75"/>
          <p:cNvSpPr/>
          <p:nvPr/>
        </p:nvSpPr>
        <p:spPr>
          <a:xfrm>
            <a:off x="1791665" y="3105213"/>
            <a:ext cx="4445" cy="5715"/>
          </a:xfrm>
          <a:custGeom>
            <a:avLst/>
            <a:gdLst/>
            <a:ahLst/>
            <a:cxnLst/>
            <a:rect l="l" t="t" r="r" b="b"/>
            <a:pathLst>
              <a:path w="4444" h="5714">
                <a:moveTo>
                  <a:pt x="4102" y="5168"/>
                </a:moveTo>
                <a:lnTo>
                  <a:pt x="3530" y="2946"/>
                </a:lnTo>
                <a:lnTo>
                  <a:pt x="2755" y="0"/>
                </a:lnTo>
                <a:lnTo>
                  <a:pt x="2362" y="215"/>
                </a:lnTo>
                <a:lnTo>
                  <a:pt x="2362" y="2476"/>
                </a:lnTo>
                <a:lnTo>
                  <a:pt x="1193" y="1993"/>
                </a:lnTo>
                <a:lnTo>
                  <a:pt x="2362" y="2476"/>
                </a:lnTo>
                <a:lnTo>
                  <a:pt x="2362" y="215"/>
                </a:lnTo>
                <a:lnTo>
                  <a:pt x="0" y="1460"/>
                </a:lnTo>
                <a:lnTo>
                  <a:pt x="4102" y="5168"/>
                </a:lnTo>
                <a:close/>
              </a:path>
            </a:pathLst>
          </a:custGeom>
          <a:solidFill>
            <a:srgbClr val="91A9B3"/>
          </a:solidFill>
        </p:spPr>
        <p:txBody>
          <a:bodyPr wrap="square" lIns="0" tIns="0" rIns="0" bIns="0" rtlCol="0"/>
          <a:lstStyle/>
          <a:p>
            <a:endParaRPr/>
          </a:p>
        </p:txBody>
      </p:sp>
      <p:sp>
        <p:nvSpPr>
          <p:cNvPr id="76" name="object 76"/>
          <p:cNvSpPr/>
          <p:nvPr/>
        </p:nvSpPr>
        <p:spPr>
          <a:xfrm>
            <a:off x="1725282" y="3165931"/>
            <a:ext cx="27940" cy="41275"/>
          </a:xfrm>
          <a:custGeom>
            <a:avLst/>
            <a:gdLst/>
            <a:ahLst/>
            <a:cxnLst/>
            <a:rect l="l" t="t" r="r" b="b"/>
            <a:pathLst>
              <a:path w="27939" h="41275">
                <a:moveTo>
                  <a:pt x="4368" y="2603"/>
                </a:moveTo>
                <a:lnTo>
                  <a:pt x="1803" y="0"/>
                </a:lnTo>
                <a:lnTo>
                  <a:pt x="0" y="4064"/>
                </a:lnTo>
                <a:lnTo>
                  <a:pt x="4368" y="2603"/>
                </a:lnTo>
                <a:close/>
              </a:path>
              <a:path w="27939" h="41275">
                <a:moveTo>
                  <a:pt x="10845" y="6489"/>
                </a:moveTo>
                <a:lnTo>
                  <a:pt x="8280" y="3886"/>
                </a:lnTo>
                <a:lnTo>
                  <a:pt x="6934" y="5651"/>
                </a:lnTo>
                <a:lnTo>
                  <a:pt x="8115" y="7975"/>
                </a:lnTo>
                <a:lnTo>
                  <a:pt x="10845" y="6489"/>
                </a:lnTo>
                <a:close/>
              </a:path>
              <a:path w="27939" h="41275">
                <a:moveTo>
                  <a:pt x="27444" y="37858"/>
                </a:moveTo>
                <a:lnTo>
                  <a:pt x="24930" y="36449"/>
                </a:lnTo>
                <a:lnTo>
                  <a:pt x="23774" y="38061"/>
                </a:lnTo>
                <a:lnTo>
                  <a:pt x="25882" y="40703"/>
                </a:lnTo>
                <a:lnTo>
                  <a:pt x="27444" y="37858"/>
                </a:lnTo>
                <a:close/>
              </a:path>
            </a:pathLst>
          </a:custGeom>
          <a:solidFill>
            <a:srgbClr val="FFFFFF"/>
          </a:solidFill>
        </p:spPr>
        <p:txBody>
          <a:bodyPr wrap="square" lIns="0" tIns="0" rIns="0" bIns="0" rtlCol="0"/>
          <a:lstStyle/>
          <a:p>
            <a:endParaRPr/>
          </a:p>
        </p:txBody>
      </p:sp>
      <p:sp>
        <p:nvSpPr>
          <p:cNvPr id="77" name="object 77"/>
          <p:cNvSpPr/>
          <p:nvPr/>
        </p:nvSpPr>
        <p:spPr>
          <a:xfrm>
            <a:off x="1753213" y="3254321"/>
            <a:ext cx="5080" cy="5715"/>
          </a:xfrm>
          <a:custGeom>
            <a:avLst/>
            <a:gdLst/>
            <a:ahLst/>
            <a:cxnLst/>
            <a:rect l="l" t="t" r="r" b="b"/>
            <a:pathLst>
              <a:path w="5080" h="5714">
                <a:moveTo>
                  <a:pt x="3416" y="0"/>
                </a:moveTo>
                <a:lnTo>
                  <a:pt x="0" y="2844"/>
                </a:lnTo>
                <a:lnTo>
                  <a:pt x="2667" y="3759"/>
                </a:lnTo>
                <a:lnTo>
                  <a:pt x="4686" y="5181"/>
                </a:lnTo>
                <a:lnTo>
                  <a:pt x="3416" y="0"/>
                </a:lnTo>
                <a:close/>
              </a:path>
            </a:pathLst>
          </a:custGeom>
          <a:solidFill>
            <a:srgbClr val="FFFFFF"/>
          </a:solidFill>
        </p:spPr>
        <p:txBody>
          <a:bodyPr wrap="square" lIns="0" tIns="0" rIns="0" bIns="0" rtlCol="0"/>
          <a:lstStyle/>
          <a:p>
            <a:endParaRPr/>
          </a:p>
        </p:txBody>
      </p:sp>
      <p:sp>
        <p:nvSpPr>
          <p:cNvPr id="78" name="object 78"/>
          <p:cNvSpPr/>
          <p:nvPr/>
        </p:nvSpPr>
        <p:spPr>
          <a:xfrm>
            <a:off x="1817751" y="3099980"/>
            <a:ext cx="3810" cy="4445"/>
          </a:xfrm>
          <a:custGeom>
            <a:avLst/>
            <a:gdLst/>
            <a:ahLst/>
            <a:cxnLst/>
            <a:rect l="l" t="t" r="r" b="b"/>
            <a:pathLst>
              <a:path w="3810" h="4444">
                <a:moveTo>
                  <a:pt x="3581" y="1511"/>
                </a:moveTo>
                <a:lnTo>
                  <a:pt x="2336" y="749"/>
                </a:lnTo>
                <a:lnTo>
                  <a:pt x="1130" y="0"/>
                </a:lnTo>
                <a:lnTo>
                  <a:pt x="0" y="1625"/>
                </a:lnTo>
                <a:lnTo>
                  <a:pt x="812" y="3251"/>
                </a:lnTo>
                <a:lnTo>
                  <a:pt x="952" y="2971"/>
                </a:lnTo>
                <a:lnTo>
                  <a:pt x="825" y="3238"/>
                </a:lnTo>
                <a:lnTo>
                  <a:pt x="1168" y="3924"/>
                </a:lnTo>
                <a:lnTo>
                  <a:pt x="3581" y="1511"/>
                </a:lnTo>
                <a:close/>
              </a:path>
            </a:pathLst>
          </a:custGeom>
          <a:solidFill>
            <a:srgbClr val="91A9B3"/>
          </a:solidFill>
        </p:spPr>
        <p:txBody>
          <a:bodyPr wrap="square" lIns="0" tIns="0" rIns="0" bIns="0" rtlCol="0"/>
          <a:lstStyle/>
          <a:p>
            <a:endParaRPr/>
          </a:p>
        </p:txBody>
      </p:sp>
      <p:sp>
        <p:nvSpPr>
          <p:cNvPr id="79" name="object 79"/>
          <p:cNvSpPr/>
          <p:nvPr/>
        </p:nvSpPr>
        <p:spPr>
          <a:xfrm>
            <a:off x="1833121" y="3188444"/>
            <a:ext cx="3810" cy="4445"/>
          </a:xfrm>
          <a:custGeom>
            <a:avLst/>
            <a:gdLst/>
            <a:ahLst/>
            <a:cxnLst/>
            <a:rect l="l" t="t" r="r" b="b"/>
            <a:pathLst>
              <a:path w="3810" h="4444">
                <a:moveTo>
                  <a:pt x="2349" y="0"/>
                </a:moveTo>
                <a:lnTo>
                  <a:pt x="0" y="1181"/>
                </a:lnTo>
                <a:lnTo>
                  <a:pt x="2286" y="3911"/>
                </a:lnTo>
                <a:lnTo>
                  <a:pt x="3619" y="1295"/>
                </a:lnTo>
                <a:lnTo>
                  <a:pt x="2349" y="0"/>
                </a:lnTo>
                <a:close/>
              </a:path>
            </a:pathLst>
          </a:custGeom>
          <a:solidFill>
            <a:srgbClr val="91A9B3"/>
          </a:solidFill>
        </p:spPr>
        <p:txBody>
          <a:bodyPr wrap="square" lIns="0" tIns="0" rIns="0" bIns="0" rtlCol="0"/>
          <a:lstStyle/>
          <a:p>
            <a:endParaRPr/>
          </a:p>
        </p:txBody>
      </p:sp>
      <p:sp>
        <p:nvSpPr>
          <p:cNvPr id="80" name="object 80"/>
          <p:cNvSpPr/>
          <p:nvPr/>
        </p:nvSpPr>
        <p:spPr>
          <a:xfrm>
            <a:off x="2572981" y="3378746"/>
            <a:ext cx="3175" cy="3175"/>
          </a:xfrm>
          <a:custGeom>
            <a:avLst/>
            <a:gdLst/>
            <a:ahLst/>
            <a:cxnLst/>
            <a:rect l="l" t="t" r="r" b="b"/>
            <a:pathLst>
              <a:path w="3175" h="3175">
                <a:moveTo>
                  <a:pt x="2578" y="0"/>
                </a:moveTo>
                <a:lnTo>
                  <a:pt x="0" y="0"/>
                </a:lnTo>
                <a:lnTo>
                  <a:pt x="0" y="2578"/>
                </a:lnTo>
                <a:lnTo>
                  <a:pt x="2578" y="2578"/>
                </a:lnTo>
                <a:lnTo>
                  <a:pt x="2578" y="0"/>
                </a:lnTo>
                <a:close/>
              </a:path>
            </a:pathLst>
          </a:custGeom>
          <a:solidFill>
            <a:srgbClr val="91A9B3"/>
          </a:solidFill>
        </p:spPr>
        <p:txBody>
          <a:bodyPr wrap="square" lIns="0" tIns="0" rIns="0" bIns="0" rtlCol="0"/>
          <a:lstStyle/>
          <a:p>
            <a:endParaRPr/>
          </a:p>
        </p:txBody>
      </p:sp>
      <p:sp>
        <p:nvSpPr>
          <p:cNvPr id="81" name="object 81"/>
          <p:cNvSpPr/>
          <p:nvPr/>
        </p:nvSpPr>
        <p:spPr>
          <a:xfrm>
            <a:off x="2558629" y="3291641"/>
            <a:ext cx="4445" cy="3175"/>
          </a:xfrm>
          <a:custGeom>
            <a:avLst/>
            <a:gdLst/>
            <a:ahLst/>
            <a:cxnLst/>
            <a:rect l="l" t="t" r="r" b="b"/>
            <a:pathLst>
              <a:path w="4444" h="3175">
                <a:moveTo>
                  <a:pt x="1638" y="0"/>
                </a:moveTo>
                <a:lnTo>
                  <a:pt x="0" y="2806"/>
                </a:lnTo>
                <a:lnTo>
                  <a:pt x="4241" y="2603"/>
                </a:lnTo>
                <a:lnTo>
                  <a:pt x="1638" y="0"/>
                </a:lnTo>
                <a:close/>
              </a:path>
            </a:pathLst>
          </a:custGeom>
          <a:solidFill>
            <a:srgbClr val="91A9B3"/>
          </a:solidFill>
        </p:spPr>
        <p:txBody>
          <a:bodyPr wrap="square" lIns="0" tIns="0" rIns="0" bIns="0" rtlCol="0"/>
          <a:lstStyle/>
          <a:p>
            <a:endParaRPr/>
          </a:p>
        </p:txBody>
      </p:sp>
      <p:sp>
        <p:nvSpPr>
          <p:cNvPr id="82" name="object 82"/>
          <p:cNvSpPr/>
          <p:nvPr/>
        </p:nvSpPr>
        <p:spPr>
          <a:xfrm>
            <a:off x="1830471" y="3352822"/>
            <a:ext cx="4445" cy="3175"/>
          </a:xfrm>
          <a:custGeom>
            <a:avLst/>
            <a:gdLst/>
            <a:ahLst/>
            <a:cxnLst/>
            <a:rect l="l" t="t" r="r" b="b"/>
            <a:pathLst>
              <a:path w="4444" h="3175">
                <a:moveTo>
                  <a:pt x="0" y="0"/>
                </a:moveTo>
                <a:lnTo>
                  <a:pt x="1562" y="2832"/>
                </a:lnTo>
                <a:lnTo>
                  <a:pt x="4152" y="254"/>
                </a:lnTo>
                <a:lnTo>
                  <a:pt x="0" y="0"/>
                </a:lnTo>
                <a:close/>
              </a:path>
            </a:pathLst>
          </a:custGeom>
          <a:solidFill>
            <a:srgbClr val="FFFFFF"/>
          </a:solidFill>
        </p:spPr>
        <p:txBody>
          <a:bodyPr wrap="square" lIns="0" tIns="0" rIns="0" bIns="0" rtlCol="0"/>
          <a:lstStyle/>
          <a:p>
            <a:endParaRPr/>
          </a:p>
        </p:txBody>
      </p:sp>
      <p:sp>
        <p:nvSpPr>
          <p:cNvPr id="83" name="object 83"/>
          <p:cNvSpPr/>
          <p:nvPr/>
        </p:nvSpPr>
        <p:spPr>
          <a:xfrm>
            <a:off x="1821155" y="3192115"/>
            <a:ext cx="3175" cy="4445"/>
          </a:xfrm>
          <a:custGeom>
            <a:avLst/>
            <a:gdLst/>
            <a:ahLst/>
            <a:cxnLst/>
            <a:rect l="l" t="t" r="r" b="b"/>
            <a:pathLst>
              <a:path w="3175" h="4444">
                <a:moveTo>
                  <a:pt x="2857" y="0"/>
                </a:moveTo>
                <a:lnTo>
                  <a:pt x="0" y="2311"/>
                </a:lnTo>
                <a:lnTo>
                  <a:pt x="2857" y="3886"/>
                </a:lnTo>
                <a:lnTo>
                  <a:pt x="2857" y="0"/>
                </a:lnTo>
                <a:close/>
              </a:path>
            </a:pathLst>
          </a:custGeom>
          <a:solidFill>
            <a:srgbClr val="91A9B3"/>
          </a:solidFill>
        </p:spPr>
        <p:txBody>
          <a:bodyPr wrap="square" lIns="0" tIns="0" rIns="0" bIns="0" rtlCol="0"/>
          <a:lstStyle/>
          <a:p>
            <a:endParaRPr/>
          </a:p>
        </p:txBody>
      </p:sp>
      <p:sp>
        <p:nvSpPr>
          <p:cNvPr id="84" name="object 84"/>
          <p:cNvSpPr/>
          <p:nvPr/>
        </p:nvSpPr>
        <p:spPr>
          <a:xfrm>
            <a:off x="1733294" y="3230735"/>
            <a:ext cx="2540" cy="4445"/>
          </a:xfrm>
          <a:custGeom>
            <a:avLst/>
            <a:gdLst/>
            <a:ahLst/>
            <a:cxnLst/>
            <a:rect l="l" t="t" r="r" b="b"/>
            <a:pathLst>
              <a:path w="2539" h="4444">
                <a:moveTo>
                  <a:pt x="279" y="0"/>
                </a:moveTo>
                <a:lnTo>
                  <a:pt x="0" y="4140"/>
                </a:lnTo>
                <a:lnTo>
                  <a:pt x="2527" y="2743"/>
                </a:lnTo>
                <a:lnTo>
                  <a:pt x="279" y="0"/>
                </a:lnTo>
                <a:close/>
              </a:path>
            </a:pathLst>
          </a:custGeom>
          <a:solidFill>
            <a:srgbClr val="FFFFFF"/>
          </a:solidFill>
        </p:spPr>
        <p:txBody>
          <a:bodyPr wrap="square" lIns="0" tIns="0" rIns="0" bIns="0" rtlCol="0"/>
          <a:lstStyle/>
          <a:p>
            <a:endParaRPr/>
          </a:p>
        </p:txBody>
      </p:sp>
      <p:sp>
        <p:nvSpPr>
          <p:cNvPr id="85" name="object 85"/>
          <p:cNvSpPr/>
          <p:nvPr/>
        </p:nvSpPr>
        <p:spPr>
          <a:xfrm>
            <a:off x="1813382" y="3277653"/>
            <a:ext cx="17145" cy="24765"/>
          </a:xfrm>
          <a:custGeom>
            <a:avLst/>
            <a:gdLst/>
            <a:ahLst/>
            <a:cxnLst/>
            <a:rect l="l" t="t" r="r" b="b"/>
            <a:pathLst>
              <a:path w="17144" h="24764">
                <a:moveTo>
                  <a:pt x="2844" y="0"/>
                </a:moveTo>
                <a:lnTo>
                  <a:pt x="0" y="2336"/>
                </a:lnTo>
                <a:lnTo>
                  <a:pt x="2844" y="2578"/>
                </a:lnTo>
                <a:lnTo>
                  <a:pt x="2844" y="0"/>
                </a:lnTo>
                <a:close/>
              </a:path>
              <a:path w="17144" h="24764">
                <a:moveTo>
                  <a:pt x="13487" y="22301"/>
                </a:moveTo>
                <a:lnTo>
                  <a:pt x="9334" y="22009"/>
                </a:lnTo>
                <a:lnTo>
                  <a:pt x="10744" y="24549"/>
                </a:lnTo>
                <a:lnTo>
                  <a:pt x="13487" y="22301"/>
                </a:lnTo>
                <a:close/>
              </a:path>
              <a:path w="17144" h="24764">
                <a:moveTo>
                  <a:pt x="17081" y="18135"/>
                </a:moveTo>
                <a:lnTo>
                  <a:pt x="14249" y="20497"/>
                </a:lnTo>
                <a:lnTo>
                  <a:pt x="17081" y="20739"/>
                </a:lnTo>
                <a:lnTo>
                  <a:pt x="17081" y="18135"/>
                </a:lnTo>
                <a:close/>
              </a:path>
            </a:pathLst>
          </a:custGeom>
          <a:solidFill>
            <a:srgbClr val="FFFFFF"/>
          </a:solidFill>
        </p:spPr>
        <p:txBody>
          <a:bodyPr wrap="square" lIns="0" tIns="0" rIns="0" bIns="0" rtlCol="0"/>
          <a:lstStyle/>
          <a:p>
            <a:endParaRPr/>
          </a:p>
        </p:txBody>
      </p:sp>
      <p:sp>
        <p:nvSpPr>
          <p:cNvPr id="86" name="object 86"/>
          <p:cNvSpPr/>
          <p:nvPr/>
        </p:nvSpPr>
        <p:spPr>
          <a:xfrm>
            <a:off x="1838247" y="3093613"/>
            <a:ext cx="3175" cy="3175"/>
          </a:xfrm>
          <a:custGeom>
            <a:avLst/>
            <a:gdLst/>
            <a:ahLst/>
            <a:cxnLst/>
            <a:rect l="l" t="t" r="r" b="b"/>
            <a:pathLst>
              <a:path w="3175" h="3175">
                <a:moveTo>
                  <a:pt x="2603" y="0"/>
                </a:moveTo>
                <a:lnTo>
                  <a:pt x="0" y="0"/>
                </a:lnTo>
                <a:lnTo>
                  <a:pt x="2603" y="2578"/>
                </a:lnTo>
                <a:lnTo>
                  <a:pt x="2603" y="0"/>
                </a:lnTo>
                <a:close/>
              </a:path>
            </a:pathLst>
          </a:custGeom>
          <a:solidFill>
            <a:srgbClr val="FFFFFF"/>
          </a:solidFill>
        </p:spPr>
        <p:txBody>
          <a:bodyPr wrap="square" lIns="0" tIns="0" rIns="0" bIns="0" rtlCol="0"/>
          <a:lstStyle/>
          <a:p>
            <a:endParaRPr/>
          </a:p>
        </p:txBody>
      </p:sp>
      <p:sp>
        <p:nvSpPr>
          <p:cNvPr id="389" name="object 389"/>
          <p:cNvSpPr/>
          <p:nvPr/>
        </p:nvSpPr>
        <p:spPr>
          <a:xfrm>
            <a:off x="8623914" y="3357707"/>
            <a:ext cx="21590" cy="24765"/>
          </a:xfrm>
          <a:custGeom>
            <a:avLst/>
            <a:gdLst/>
            <a:ahLst/>
            <a:cxnLst/>
            <a:rect l="l" t="t" r="r" b="b"/>
            <a:pathLst>
              <a:path w="21590" h="24764">
                <a:moveTo>
                  <a:pt x="4229" y="11976"/>
                </a:moveTo>
                <a:lnTo>
                  <a:pt x="4105" y="16916"/>
                </a:lnTo>
                <a:lnTo>
                  <a:pt x="4013" y="18262"/>
                </a:lnTo>
                <a:lnTo>
                  <a:pt x="0" y="21310"/>
                </a:lnTo>
                <a:lnTo>
                  <a:pt x="3911" y="24650"/>
                </a:lnTo>
                <a:lnTo>
                  <a:pt x="6858" y="22263"/>
                </a:lnTo>
                <a:lnTo>
                  <a:pt x="5461" y="19748"/>
                </a:lnTo>
                <a:lnTo>
                  <a:pt x="8684" y="17589"/>
                </a:lnTo>
                <a:lnTo>
                  <a:pt x="8356" y="17589"/>
                </a:lnTo>
                <a:lnTo>
                  <a:pt x="10642" y="13258"/>
                </a:lnTo>
                <a:lnTo>
                  <a:pt x="10642" y="12293"/>
                </a:lnTo>
                <a:lnTo>
                  <a:pt x="4584" y="12293"/>
                </a:lnTo>
                <a:lnTo>
                  <a:pt x="4279" y="12052"/>
                </a:lnTo>
                <a:close/>
              </a:path>
              <a:path w="21590" h="24764">
                <a:moveTo>
                  <a:pt x="9690" y="16916"/>
                </a:moveTo>
                <a:lnTo>
                  <a:pt x="8356" y="17589"/>
                </a:lnTo>
                <a:lnTo>
                  <a:pt x="8684" y="17589"/>
                </a:lnTo>
                <a:lnTo>
                  <a:pt x="9690" y="16916"/>
                </a:lnTo>
                <a:close/>
              </a:path>
              <a:path w="21590" h="24764">
                <a:moveTo>
                  <a:pt x="11658" y="0"/>
                </a:moveTo>
                <a:lnTo>
                  <a:pt x="3873" y="7772"/>
                </a:lnTo>
                <a:lnTo>
                  <a:pt x="5461" y="11963"/>
                </a:lnTo>
                <a:lnTo>
                  <a:pt x="5168" y="12204"/>
                </a:lnTo>
                <a:lnTo>
                  <a:pt x="4940" y="12293"/>
                </a:lnTo>
                <a:lnTo>
                  <a:pt x="10642" y="12293"/>
                </a:lnTo>
                <a:lnTo>
                  <a:pt x="10642" y="6477"/>
                </a:lnTo>
                <a:lnTo>
                  <a:pt x="11697" y="6477"/>
                </a:lnTo>
                <a:lnTo>
                  <a:pt x="13246" y="4203"/>
                </a:lnTo>
                <a:lnTo>
                  <a:pt x="20673" y="4203"/>
                </a:lnTo>
                <a:lnTo>
                  <a:pt x="20983" y="3060"/>
                </a:lnTo>
                <a:lnTo>
                  <a:pt x="19138" y="3060"/>
                </a:lnTo>
                <a:lnTo>
                  <a:pt x="17221" y="1968"/>
                </a:lnTo>
                <a:lnTo>
                  <a:pt x="18338" y="1968"/>
                </a:lnTo>
                <a:lnTo>
                  <a:pt x="17696" y="1092"/>
                </a:lnTo>
                <a:lnTo>
                  <a:pt x="14579" y="1092"/>
                </a:lnTo>
                <a:lnTo>
                  <a:pt x="14185" y="673"/>
                </a:lnTo>
                <a:lnTo>
                  <a:pt x="11658" y="0"/>
                </a:lnTo>
                <a:close/>
              </a:path>
              <a:path w="21590" h="24764">
                <a:moveTo>
                  <a:pt x="20673" y="4203"/>
                </a:moveTo>
                <a:lnTo>
                  <a:pt x="13246" y="4203"/>
                </a:lnTo>
                <a:lnTo>
                  <a:pt x="14274" y="4914"/>
                </a:lnTo>
                <a:lnTo>
                  <a:pt x="16446" y="6756"/>
                </a:lnTo>
                <a:lnTo>
                  <a:pt x="20713" y="6756"/>
                </a:lnTo>
                <a:lnTo>
                  <a:pt x="20243" y="5791"/>
                </a:lnTo>
                <a:lnTo>
                  <a:pt x="20673" y="4203"/>
                </a:lnTo>
                <a:close/>
              </a:path>
              <a:path w="21590" h="24764">
                <a:moveTo>
                  <a:pt x="11697" y="6477"/>
                </a:moveTo>
                <a:lnTo>
                  <a:pt x="10642" y="6477"/>
                </a:lnTo>
                <a:lnTo>
                  <a:pt x="11671" y="6515"/>
                </a:lnTo>
                <a:close/>
              </a:path>
              <a:path w="21590" h="24764">
                <a:moveTo>
                  <a:pt x="17221" y="1968"/>
                </a:moveTo>
                <a:lnTo>
                  <a:pt x="19138" y="3060"/>
                </a:lnTo>
                <a:lnTo>
                  <a:pt x="18577" y="2293"/>
                </a:lnTo>
                <a:lnTo>
                  <a:pt x="17221" y="1968"/>
                </a:lnTo>
                <a:close/>
              </a:path>
              <a:path w="21590" h="24764">
                <a:moveTo>
                  <a:pt x="18577" y="2293"/>
                </a:moveTo>
                <a:lnTo>
                  <a:pt x="19138" y="3060"/>
                </a:lnTo>
                <a:lnTo>
                  <a:pt x="20983" y="3060"/>
                </a:lnTo>
                <a:lnTo>
                  <a:pt x="21031" y="2882"/>
                </a:lnTo>
                <a:lnTo>
                  <a:pt x="18577" y="2293"/>
                </a:lnTo>
                <a:close/>
              </a:path>
              <a:path w="21590" h="24764">
                <a:moveTo>
                  <a:pt x="18338" y="1968"/>
                </a:moveTo>
                <a:lnTo>
                  <a:pt x="17221" y="1968"/>
                </a:lnTo>
                <a:lnTo>
                  <a:pt x="18577" y="2293"/>
                </a:lnTo>
                <a:lnTo>
                  <a:pt x="18338" y="1968"/>
                </a:lnTo>
                <a:close/>
              </a:path>
              <a:path w="21590" h="24764">
                <a:moveTo>
                  <a:pt x="17119" y="304"/>
                </a:moveTo>
                <a:lnTo>
                  <a:pt x="15773" y="863"/>
                </a:lnTo>
                <a:lnTo>
                  <a:pt x="15392" y="1092"/>
                </a:lnTo>
                <a:lnTo>
                  <a:pt x="17696" y="1092"/>
                </a:lnTo>
                <a:lnTo>
                  <a:pt x="17119" y="304"/>
                </a:lnTo>
                <a:close/>
              </a:path>
            </a:pathLst>
          </a:custGeom>
          <a:solidFill>
            <a:srgbClr val="91A9B3"/>
          </a:solidFill>
        </p:spPr>
        <p:txBody>
          <a:bodyPr wrap="square" lIns="0" tIns="0" rIns="0" bIns="0" rtlCol="0"/>
          <a:lstStyle/>
          <a:p>
            <a:endParaRPr/>
          </a:p>
        </p:txBody>
      </p:sp>
      <p:sp>
        <p:nvSpPr>
          <p:cNvPr id="390" name="object 390"/>
          <p:cNvSpPr/>
          <p:nvPr/>
        </p:nvSpPr>
        <p:spPr>
          <a:xfrm>
            <a:off x="9391523" y="3141802"/>
            <a:ext cx="54610" cy="33655"/>
          </a:xfrm>
          <a:custGeom>
            <a:avLst/>
            <a:gdLst/>
            <a:ahLst/>
            <a:cxnLst/>
            <a:rect l="l" t="t" r="r" b="b"/>
            <a:pathLst>
              <a:path w="54609" h="33655">
                <a:moveTo>
                  <a:pt x="16624" y="3632"/>
                </a:moveTo>
                <a:lnTo>
                  <a:pt x="11645" y="3225"/>
                </a:lnTo>
                <a:lnTo>
                  <a:pt x="9804" y="2819"/>
                </a:lnTo>
                <a:lnTo>
                  <a:pt x="7594" y="0"/>
                </a:lnTo>
                <a:lnTo>
                  <a:pt x="2451" y="1333"/>
                </a:lnTo>
                <a:lnTo>
                  <a:pt x="0" y="3594"/>
                </a:lnTo>
                <a:lnTo>
                  <a:pt x="1346" y="8572"/>
                </a:lnTo>
                <a:lnTo>
                  <a:pt x="3746" y="11150"/>
                </a:lnTo>
                <a:lnTo>
                  <a:pt x="8712" y="12001"/>
                </a:lnTo>
                <a:lnTo>
                  <a:pt x="12725" y="11430"/>
                </a:lnTo>
                <a:lnTo>
                  <a:pt x="15582" y="7188"/>
                </a:lnTo>
                <a:lnTo>
                  <a:pt x="16129" y="9626"/>
                </a:lnTo>
                <a:lnTo>
                  <a:pt x="16624" y="3632"/>
                </a:lnTo>
                <a:close/>
              </a:path>
              <a:path w="54609" h="33655">
                <a:moveTo>
                  <a:pt x="39103" y="19596"/>
                </a:moveTo>
                <a:lnTo>
                  <a:pt x="38887" y="16967"/>
                </a:lnTo>
                <a:lnTo>
                  <a:pt x="38481" y="16370"/>
                </a:lnTo>
                <a:lnTo>
                  <a:pt x="39103" y="19596"/>
                </a:lnTo>
                <a:close/>
              </a:path>
              <a:path w="54609" h="33655">
                <a:moveTo>
                  <a:pt x="54140" y="28308"/>
                </a:moveTo>
                <a:lnTo>
                  <a:pt x="53848" y="27355"/>
                </a:lnTo>
                <a:lnTo>
                  <a:pt x="52908" y="24384"/>
                </a:lnTo>
                <a:lnTo>
                  <a:pt x="44818" y="24384"/>
                </a:lnTo>
                <a:lnTo>
                  <a:pt x="45808" y="24041"/>
                </a:lnTo>
                <a:lnTo>
                  <a:pt x="48044" y="23266"/>
                </a:lnTo>
                <a:lnTo>
                  <a:pt x="42545" y="21805"/>
                </a:lnTo>
                <a:lnTo>
                  <a:pt x="43103" y="19697"/>
                </a:lnTo>
                <a:lnTo>
                  <a:pt x="44221" y="17970"/>
                </a:lnTo>
                <a:lnTo>
                  <a:pt x="45008" y="16802"/>
                </a:lnTo>
                <a:lnTo>
                  <a:pt x="45123" y="16624"/>
                </a:lnTo>
                <a:lnTo>
                  <a:pt x="42151" y="16370"/>
                </a:lnTo>
                <a:lnTo>
                  <a:pt x="41833" y="16167"/>
                </a:lnTo>
                <a:lnTo>
                  <a:pt x="38633" y="14020"/>
                </a:lnTo>
                <a:lnTo>
                  <a:pt x="38887" y="16967"/>
                </a:lnTo>
                <a:lnTo>
                  <a:pt x="41236" y="20510"/>
                </a:lnTo>
                <a:lnTo>
                  <a:pt x="39611" y="21602"/>
                </a:lnTo>
                <a:lnTo>
                  <a:pt x="32169" y="27711"/>
                </a:lnTo>
                <a:lnTo>
                  <a:pt x="32169" y="31699"/>
                </a:lnTo>
                <a:lnTo>
                  <a:pt x="32956" y="33489"/>
                </a:lnTo>
                <a:lnTo>
                  <a:pt x="36410" y="33489"/>
                </a:lnTo>
                <a:lnTo>
                  <a:pt x="38823" y="29591"/>
                </a:lnTo>
                <a:lnTo>
                  <a:pt x="39916" y="28346"/>
                </a:lnTo>
                <a:lnTo>
                  <a:pt x="39941" y="28206"/>
                </a:lnTo>
                <a:lnTo>
                  <a:pt x="39725" y="27711"/>
                </a:lnTo>
                <a:lnTo>
                  <a:pt x="39141" y="26352"/>
                </a:lnTo>
                <a:lnTo>
                  <a:pt x="39751" y="24904"/>
                </a:lnTo>
                <a:lnTo>
                  <a:pt x="39966" y="24384"/>
                </a:lnTo>
                <a:lnTo>
                  <a:pt x="42989" y="25996"/>
                </a:lnTo>
                <a:lnTo>
                  <a:pt x="43802" y="28282"/>
                </a:lnTo>
                <a:lnTo>
                  <a:pt x="49796" y="28282"/>
                </a:lnTo>
                <a:lnTo>
                  <a:pt x="50215" y="28206"/>
                </a:lnTo>
                <a:lnTo>
                  <a:pt x="49542" y="28346"/>
                </a:lnTo>
                <a:lnTo>
                  <a:pt x="51422" y="28994"/>
                </a:lnTo>
                <a:lnTo>
                  <a:pt x="54140" y="28308"/>
                </a:lnTo>
                <a:close/>
              </a:path>
            </a:pathLst>
          </a:custGeom>
          <a:solidFill>
            <a:srgbClr val="FFFFFF"/>
          </a:solidFill>
        </p:spPr>
        <p:txBody>
          <a:bodyPr wrap="square" lIns="0" tIns="0" rIns="0" bIns="0" rtlCol="0"/>
          <a:lstStyle/>
          <a:p>
            <a:endParaRPr/>
          </a:p>
        </p:txBody>
      </p:sp>
      <p:sp>
        <p:nvSpPr>
          <p:cNvPr id="391" name="object 391"/>
          <p:cNvSpPr/>
          <p:nvPr/>
        </p:nvSpPr>
        <p:spPr>
          <a:xfrm>
            <a:off x="9419615" y="3148037"/>
            <a:ext cx="40640" cy="84455"/>
          </a:xfrm>
          <a:custGeom>
            <a:avLst/>
            <a:gdLst/>
            <a:ahLst/>
            <a:cxnLst/>
            <a:rect l="l" t="t" r="r" b="b"/>
            <a:pathLst>
              <a:path w="40640" h="84455">
                <a:moveTo>
                  <a:pt x="11874" y="75171"/>
                </a:moveTo>
                <a:lnTo>
                  <a:pt x="4470" y="75806"/>
                </a:lnTo>
                <a:lnTo>
                  <a:pt x="10185" y="77139"/>
                </a:lnTo>
                <a:lnTo>
                  <a:pt x="2794" y="77774"/>
                </a:lnTo>
                <a:lnTo>
                  <a:pt x="0" y="80530"/>
                </a:lnTo>
                <a:lnTo>
                  <a:pt x="2844" y="84366"/>
                </a:lnTo>
                <a:lnTo>
                  <a:pt x="5372" y="82969"/>
                </a:lnTo>
                <a:lnTo>
                  <a:pt x="6362" y="84137"/>
                </a:lnTo>
                <a:lnTo>
                  <a:pt x="4749" y="84289"/>
                </a:lnTo>
                <a:lnTo>
                  <a:pt x="11874" y="84277"/>
                </a:lnTo>
                <a:lnTo>
                  <a:pt x="10541" y="81673"/>
                </a:lnTo>
                <a:lnTo>
                  <a:pt x="10541" y="79603"/>
                </a:lnTo>
                <a:lnTo>
                  <a:pt x="10502" y="79070"/>
                </a:lnTo>
                <a:lnTo>
                  <a:pt x="10642" y="79209"/>
                </a:lnTo>
                <a:lnTo>
                  <a:pt x="10820" y="79476"/>
                </a:lnTo>
                <a:lnTo>
                  <a:pt x="10947" y="79616"/>
                </a:lnTo>
                <a:lnTo>
                  <a:pt x="11315" y="79616"/>
                </a:lnTo>
                <a:lnTo>
                  <a:pt x="11557" y="79476"/>
                </a:lnTo>
                <a:lnTo>
                  <a:pt x="11874" y="79070"/>
                </a:lnTo>
                <a:lnTo>
                  <a:pt x="11036" y="77152"/>
                </a:lnTo>
                <a:lnTo>
                  <a:pt x="11874" y="75171"/>
                </a:lnTo>
                <a:close/>
              </a:path>
              <a:path w="40640" h="84455">
                <a:moveTo>
                  <a:pt x="26047" y="57302"/>
                </a:moveTo>
                <a:lnTo>
                  <a:pt x="24396" y="57746"/>
                </a:lnTo>
                <a:lnTo>
                  <a:pt x="26047" y="57302"/>
                </a:lnTo>
                <a:close/>
              </a:path>
              <a:path w="40640" h="84455">
                <a:moveTo>
                  <a:pt x="27419" y="5194"/>
                </a:moveTo>
                <a:lnTo>
                  <a:pt x="20929" y="5194"/>
                </a:lnTo>
                <a:lnTo>
                  <a:pt x="20929" y="2603"/>
                </a:lnTo>
                <a:lnTo>
                  <a:pt x="18237" y="2540"/>
                </a:lnTo>
                <a:lnTo>
                  <a:pt x="19634" y="0"/>
                </a:lnTo>
                <a:lnTo>
                  <a:pt x="13817" y="495"/>
                </a:lnTo>
                <a:lnTo>
                  <a:pt x="15976" y="1016"/>
                </a:lnTo>
                <a:lnTo>
                  <a:pt x="11887" y="3898"/>
                </a:lnTo>
                <a:lnTo>
                  <a:pt x="14452" y="7772"/>
                </a:lnTo>
                <a:lnTo>
                  <a:pt x="15811" y="7213"/>
                </a:lnTo>
                <a:lnTo>
                  <a:pt x="16662" y="7061"/>
                </a:lnTo>
                <a:lnTo>
                  <a:pt x="17716" y="7061"/>
                </a:lnTo>
                <a:lnTo>
                  <a:pt x="19050" y="7302"/>
                </a:lnTo>
                <a:lnTo>
                  <a:pt x="20053" y="7302"/>
                </a:lnTo>
                <a:lnTo>
                  <a:pt x="20815" y="7175"/>
                </a:lnTo>
                <a:lnTo>
                  <a:pt x="21971" y="6743"/>
                </a:lnTo>
                <a:lnTo>
                  <a:pt x="24650" y="8915"/>
                </a:lnTo>
                <a:lnTo>
                  <a:pt x="27419" y="5194"/>
                </a:lnTo>
                <a:close/>
              </a:path>
              <a:path w="40640" h="84455">
                <a:moveTo>
                  <a:pt x="32169" y="51841"/>
                </a:moveTo>
                <a:lnTo>
                  <a:pt x="24828" y="51841"/>
                </a:lnTo>
                <a:lnTo>
                  <a:pt x="21285" y="51841"/>
                </a:lnTo>
                <a:lnTo>
                  <a:pt x="22237" y="58318"/>
                </a:lnTo>
                <a:lnTo>
                  <a:pt x="24396" y="57746"/>
                </a:lnTo>
                <a:lnTo>
                  <a:pt x="27546" y="55676"/>
                </a:lnTo>
                <a:lnTo>
                  <a:pt x="26123" y="53136"/>
                </a:lnTo>
                <a:lnTo>
                  <a:pt x="31521" y="52692"/>
                </a:lnTo>
                <a:lnTo>
                  <a:pt x="32156" y="52082"/>
                </a:lnTo>
                <a:lnTo>
                  <a:pt x="32169" y="51841"/>
                </a:lnTo>
                <a:close/>
              </a:path>
              <a:path w="40640" h="84455">
                <a:moveTo>
                  <a:pt x="32600" y="46659"/>
                </a:moveTo>
                <a:lnTo>
                  <a:pt x="30861" y="47409"/>
                </a:lnTo>
                <a:lnTo>
                  <a:pt x="30759" y="47752"/>
                </a:lnTo>
                <a:lnTo>
                  <a:pt x="30543" y="47752"/>
                </a:lnTo>
                <a:lnTo>
                  <a:pt x="30429" y="47447"/>
                </a:lnTo>
                <a:lnTo>
                  <a:pt x="28956" y="46926"/>
                </a:lnTo>
                <a:lnTo>
                  <a:pt x="26123" y="49263"/>
                </a:lnTo>
                <a:lnTo>
                  <a:pt x="23520" y="49263"/>
                </a:lnTo>
                <a:lnTo>
                  <a:pt x="24790" y="51777"/>
                </a:lnTo>
                <a:lnTo>
                  <a:pt x="32181" y="51777"/>
                </a:lnTo>
                <a:lnTo>
                  <a:pt x="32512" y="47752"/>
                </a:lnTo>
                <a:lnTo>
                  <a:pt x="32600" y="46659"/>
                </a:lnTo>
                <a:close/>
              </a:path>
              <a:path w="40640" h="84455">
                <a:moveTo>
                  <a:pt x="40347" y="38887"/>
                </a:moveTo>
                <a:lnTo>
                  <a:pt x="36360" y="38823"/>
                </a:lnTo>
                <a:lnTo>
                  <a:pt x="37604" y="36487"/>
                </a:lnTo>
                <a:lnTo>
                  <a:pt x="34175" y="33782"/>
                </a:lnTo>
                <a:lnTo>
                  <a:pt x="32512" y="39001"/>
                </a:lnTo>
                <a:lnTo>
                  <a:pt x="29984" y="37604"/>
                </a:lnTo>
                <a:lnTo>
                  <a:pt x="27406" y="38887"/>
                </a:lnTo>
                <a:lnTo>
                  <a:pt x="27406" y="41490"/>
                </a:lnTo>
                <a:lnTo>
                  <a:pt x="30200" y="41262"/>
                </a:lnTo>
                <a:lnTo>
                  <a:pt x="34950" y="45148"/>
                </a:lnTo>
                <a:lnTo>
                  <a:pt x="40347" y="38887"/>
                </a:lnTo>
                <a:close/>
              </a:path>
            </a:pathLst>
          </a:custGeom>
          <a:solidFill>
            <a:srgbClr val="FFFFFF"/>
          </a:solidFill>
        </p:spPr>
        <p:txBody>
          <a:bodyPr wrap="square" lIns="0" tIns="0" rIns="0" bIns="0" rtlCol="0"/>
          <a:lstStyle/>
          <a:p>
            <a:endParaRPr/>
          </a:p>
        </p:txBody>
      </p:sp>
      <p:sp>
        <p:nvSpPr>
          <p:cNvPr id="392" name="object 392"/>
          <p:cNvSpPr/>
          <p:nvPr/>
        </p:nvSpPr>
        <p:spPr>
          <a:xfrm>
            <a:off x="9352415" y="3124405"/>
            <a:ext cx="9525" cy="11430"/>
          </a:xfrm>
          <a:custGeom>
            <a:avLst/>
            <a:gdLst/>
            <a:ahLst/>
            <a:cxnLst/>
            <a:rect l="l" t="t" r="r" b="b"/>
            <a:pathLst>
              <a:path w="9525" h="11430">
                <a:moveTo>
                  <a:pt x="880" y="4927"/>
                </a:moveTo>
                <a:lnTo>
                  <a:pt x="304" y="6502"/>
                </a:lnTo>
                <a:lnTo>
                  <a:pt x="4064" y="10871"/>
                </a:lnTo>
                <a:lnTo>
                  <a:pt x="7785" y="8089"/>
                </a:lnTo>
                <a:lnTo>
                  <a:pt x="7044" y="6286"/>
                </a:lnTo>
                <a:lnTo>
                  <a:pt x="1473" y="6286"/>
                </a:lnTo>
                <a:lnTo>
                  <a:pt x="880" y="4927"/>
                </a:lnTo>
                <a:close/>
              </a:path>
              <a:path w="9525" h="11430">
                <a:moveTo>
                  <a:pt x="1409" y="3479"/>
                </a:moveTo>
                <a:lnTo>
                  <a:pt x="880" y="4927"/>
                </a:lnTo>
                <a:lnTo>
                  <a:pt x="1473" y="6286"/>
                </a:lnTo>
                <a:lnTo>
                  <a:pt x="1409" y="3479"/>
                </a:lnTo>
                <a:close/>
              </a:path>
              <a:path w="9525" h="11430">
                <a:moveTo>
                  <a:pt x="5891" y="3479"/>
                </a:moveTo>
                <a:lnTo>
                  <a:pt x="1409" y="3479"/>
                </a:lnTo>
                <a:lnTo>
                  <a:pt x="1473" y="6286"/>
                </a:lnTo>
                <a:lnTo>
                  <a:pt x="7044" y="6286"/>
                </a:lnTo>
                <a:lnTo>
                  <a:pt x="5891" y="3479"/>
                </a:lnTo>
                <a:close/>
              </a:path>
              <a:path w="9525" h="11430">
                <a:moveTo>
                  <a:pt x="8070" y="3390"/>
                </a:moveTo>
                <a:lnTo>
                  <a:pt x="5854" y="3390"/>
                </a:lnTo>
                <a:lnTo>
                  <a:pt x="9182" y="5854"/>
                </a:lnTo>
                <a:lnTo>
                  <a:pt x="8070" y="3390"/>
                </a:lnTo>
                <a:close/>
              </a:path>
              <a:path w="9525" h="11430">
                <a:moveTo>
                  <a:pt x="2616" y="304"/>
                </a:moveTo>
                <a:lnTo>
                  <a:pt x="2616" y="2908"/>
                </a:lnTo>
                <a:lnTo>
                  <a:pt x="0" y="2908"/>
                </a:lnTo>
                <a:lnTo>
                  <a:pt x="880" y="4927"/>
                </a:lnTo>
                <a:lnTo>
                  <a:pt x="1409" y="3479"/>
                </a:lnTo>
                <a:lnTo>
                  <a:pt x="5891" y="3479"/>
                </a:lnTo>
                <a:lnTo>
                  <a:pt x="8070" y="3390"/>
                </a:lnTo>
                <a:lnTo>
                  <a:pt x="7223" y="1498"/>
                </a:lnTo>
                <a:lnTo>
                  <a:pt x="5499" y="1498"/>
                </a:lnTo>
                <a:lnTo>
                  <a:pt x="2616" y="304"/>
                </a:lnTo>
                <a:close/>
              </a:path>
              <a:path w="9525" h="11430">
                <a:moveTo>
                  <a:pt x="6565" y="0"/>
                </a:moveTo>
                <a:lnTo>
                  <a:pt x="5499" y="1498"/>
                </a:lnTo>
                <a:lnTo>
                  <a:pt x="7223" y="1498"/>
                </a:lnTo>
                <a:lnTo>
                  <a:pt x="6565" y="0"/>
                </a:lnTo>
                <a:close/>
              </a:path>
            </a:pathLst>
          </a:custGeom>
          <a:solidFill>
            <a:srgbClr val="FFFFFF"/>
          </a:solidFill>
        </p:spPr>
        <p:txBody>
          <a:bodyPr wrap="square" lIns="0" tIns="0" rIns="0" bIns="0" rtlCol="0"/>
          <a:lstStyle/>
          <a:p>
            <a:endParaRPr/>
          </a:p>
        </p:txBody>
      </p:sp>
      <p:sp>
        <p:nvSpPr>
          <p:cNvPr id="393" name="object 393"/>
          <p:cNvSpPr/>
          <p:nvPr/>
        </p:nvSpPr>
        <p:spPr>
          <a:xfrm>
            <a:off x="9345970" y="3277642"/>
            <a:ext cx="8255" cy="14604"/>
          </a:xfrm>
          <a:custGeom>
            <a:avLst/>
            <a:gdLst/>
            <a:ahLst/>
            <a:cxnLst/>
            <a:rect l="l" t="t" r="r" b="b"/>
            <a:pathLst>
              <a:path w="8254" h="14604">
                <a:moveTo>
                  <a:pt x="2327" y="2980"/>
                </a:moveTo>
                <a:lnTo>
                  <a:pt x="0" y="6477"/>
                </a:lnTo>
                <a:lnTo>
                  <a:pt x="0" y="9080"/>
                </a:lnTo>
                <a:lnTo>
                  <a:pt x="6261" y="14058"/>
                </a:lnTo>
                <a:lnTo>
                  <a:pt x="7759" y="12966"/>
                </a:lnTo>
                <a:lnTo>
                  <a:pt x="5321" y="7899"/>
                </a:lnTo>
                <a:lnTo>
                  <a:pt x="5800" y="7899"/>
                </a:lnTo>
                <a:lnTo>
                  <a:pt x="3873" y="6477"/>
                </a:lnTo>
                <a:lnTo>
                  <a:pt x="4237" y="5588"/>
                </a:lnTo>
                <a:lnTo>
                  <a:pt x="2108" y="5588"/>
                </a:lnTo>
                <a:lnTo>
                  <a:pt x="2327" y="2980"/>
                </a:lnTo>
                <a:close/>
              </a:path>
              <a:path w="8254" h="14604">
                <a:moveTo>
                  <a:pt x="5800" y="7899"/>
                </a:moveTo>
                <a:lnTo>
                  <a:pt x="5321" y="7899"/>
                </a:lnTo>
                <a:lnTo>
                  <a:pt x="8140" y="9626"/>
                </a:lnTo>
                <a:lnTo>
                  <a:pt x="5800" y="7899"/>
                </a:lnTo>
                <a:close/>
              </a:path>
              <a:path w="8254" h="14604">
                <a:moveTo>
                  <a:pt x="2755" y="2336"/>
                </a:moveTo>
                <a:lnTo>
                  <a:pt x="2327" y="2980"/>
                </a:lnTo>
                <a:lnTo>
                  <a:pt x="2108" y="5588"/>
                </a:lnTo>
                <a:lnTo>
                  <a:pt x="2755" y="2336"/>
                </a:lnTo>
                <a:close/>
              </a:path>
              <a:path w="8254" h="14604">
                <a:moveTo>
                  <a:pt x="4851" y="2336"/>
                </a:moveTo>
                <a:lnTo>
                  <a:pt x="2755" y="2336"/>
                </a:lnTo>
                <a:lnTo>
                  <a:pt x="2108" y="5588"/>
                </a:lnTo>
                <a:lnTo>
                  <a:pt x="4237" y="5588"/>
                </a:lnTo>
                <a:lnTo>
                  <a:pt x="4851" y="4089"/>
                </a:lnTo>
                <a:lnTo>
                  <a:pt x="4851" y="2336"/>
                </a:lnTo>
                <a:close/>
              </a:path>
              <a:path w="8254" h="14604">
                <a:moveTo>
                  <a:pt x="2578" y="0"/>
                </a:moveTo>
                <a:lnTo>
                  <a:pt x="2327" y="2980"/>
                </a:lnTo>
                <a:lnTo>
                  <a:pt x="2755" y="2336"/>
                </a:lnTo>
                <a:lnTo>
                  <a:pt x="4851" y="2336"/>
                </a:lnTo>
                <a:lnTo>
                  <a:pt x="4851" y="2108"/>
                </a:lnTo>
                <a:lnTo>
                  <a:pt x="4229" y="1193"/>
                </a:lnTo>
                <a:lnTo>
                  <a:pt x="2578" y="0"/>
                </a:lnTo>
                <a:close/>
              </a:path>
            </a:pathLst>
          </a:custGeom>
          <a:solidFill>
            <a:srgbClr val="91A9B3"/>
          </a:solidFill>
        </p:spPr>
        <p:txBody>
          <a:bodyPr wrap="square" lIns="0" tIns="0" rIns="0" bIns="0" rtlCol="0"/>
          <a:lstStyle/>
          <a:p>
            <a:endParaRPr/>
          </a:p>
        </p:txBody>
      </p:sp>
      <p:sp>
        <p:nvSpPr>
          <p:cNvPr id="394" name="object 394"/>
          <p:cNvSpPr/>
          <p:nvPr/>
        </p:nvSpPr>
        <p:spPr>
          <a:xfrm>
            <a:off x="9388717" y="3168550"/>
            <a:ext cx="8255" cy="10795"/>
          </a:xfrm>
          <a:custGeom>
            <a:avLst/>
            <a:gdLst/>
            <a:ahLst/>
            <a:cxnLst/>
            <a:rect l="l" t="t" r="r" b="b"/>
            <a:pathLst>
              <a:path w="8254" h="10794">
                <a:moveTo>
                  <a:pt x="6273" y="0"/>
                </a:moveTo>
                <a:lnTo>
                  <a:pt x="1498" y="4343"/>
                </a:lnTo>
                <a:lnTo>
                  <a:pt x="0" y="9296"/>
                </a:lnTo>
                <a:lnTo>
                  <a:pt x="2603" y="10579"/>
                </a:lnTo>
                <a:lnTo>
                  <a:pt x="5473" y="10579"/>
                </a:lnTo>
                <a:lnTo>
                  <a:pt x="5435" y="9575"/>
                </a:lnTo>
                <a:lnTo>
                  <a:pt x="7772" y="8001"/>
                </a:lnTo>
                <a:lnTo>
                  <a:pt x="7523" y="7416"/>
                </a:lnTo>
                <a:lnTo>
                  <a:pt x="6413" y="7416"/>
                </a:lnTo>
                <a:lnTo>
                  <a:pt x="6337" y="4635"/>
                </a:lnTo>
                <a:lnTo>
                  <a:pt x="6969" y="4635"/>
                </a:lnTo>
                <a:lnTo>
                  <a:pt x="7048" y="4241"/>
                </a:lnTo>
                <a:lnTo>
                  <a:pt x="6273" y="0"/>
                </a:lnTo>
                <a:close/>
              </a:path>
              <a:path w="8254" h="10794">
                <a:moveTo>
                  <a:pt x="6337" y="4635"/>
                </a:moveTo>
                <a:lnTo>
                  <a:pt x="6413" y="7416"/>
                </a:lnTo>
                <a:lnTo>
                  <a:pt x="6767" y="5645"/>
                </a:lnTo>
                <a:lnTo>
                  <a:pt x="6337" y="4635"/>
                </a:lnTo>
                <a:close/>
              </a:path>
              <a:path w="8254" h="10794">
                <a:moveTo>
                  <a:pt x="6767" y="5645"/>
                </a:moveTo>
                <a:lnTo>
                  <a:pt x="6413" y="7416"/>
                </a:lnTo>
                <a:lnTo>
                  <a:pt x="7523" y="7416"/>
                </a:lnTo>
                <a:lnTo>
                  <a:pt x="6767" y="5645"/>
                </a:lnTo>
                <a:close/>
              </a:path>
              <a:path w="8254" h="10794">
                <a:moveTo>
                  <a:pt x="6969" y="4635"/>
                </a:moveTo>
                <a:lnTo>
                  <a:pt x="6337" y="4635"/>
                </a:lnTo>
                <a:lnTo>
                  <a:pt x="6767" y="5645"/>
                </a:lnTo>
                <a:lnTo>
                  <a:pt x="6969" y="4635"/>
                </a:lnTo>
                <a:close/>
              </a:path>
            </a:pathLst>
          </a:custGeom>
          <a:solidFill>
            <a:srgbClr val="FFFFFF"/>
          </a:solidFill>
        </p:spPr>
        <p:txBody>
          <a:bodyPr wrap="square" lIns="0" tIns="0" rIns="0" bIns="0" rtlCol="0"/>
          <a:lstStyle/>
          <a:p>
            <a:endParaRPr/>
          </a:p>
        </p:txBody>
      </p:sp>
      <p:sp>
        <p:nvSpPr>
          <p:cNvPr id="395" name="object 395"/>
          <p:cNvSpPr/>
          <p:nvPr/>
        </p:nvSpPr>
        <p:spPr>
          <a:xfrm>
            <a:off x="9371711" y="3102863"/>
            <a:ext cx="8255" cy="11430"/>
          </a:xfrm>
          <a:custGeom>
            <a:avLst/>
            <a:gdLst/>
            <a:ahLst/>
            <a:cxnLst/>
            <a:rect l="l" t="t" r="r" b="b"/>
            <a:pathLst>
              <a:path w="8254" h="11430">
                <a:moveTo>
                  <a:pt x="7924" y="10185"/>
                </a:moveTo>
                <a:lnTo>
                  <a:pt x="7734" y="9779"/>
                </a:lnTo>
                <a:lnTo>
                  <a:pt x="5753" y="5372"/>
                </a:lnTo>
                <a:lnTo>
                  <a:pt x="6515" y="2578"/>
                </a:lnTo>
                <a:lnTo>
                  <a:pt x="3200" y="0"/>
                </a:lnTo>
                <a:lnTo>
                  <a:pt x="698" y="6946"/>
                </a:lnTo>
                <a:lnTo>
                  <a:pt x="914" y="8001"/>
                </a:lnTo>
                <a:lnTo>
                  <a:pt x="685" y="6934"/>
                </a:lnTo>
                <a:lnTo>
                  <a:pt x="0" y="8826"/>
                </a:lnTo>
                <a:lnTo>
                  <a:pt x="2057" y="9613"/>
                </a:lnTo>
                <a:lnTo>
                  <a:pt x="1422" y="9017"/>
                </a:lnTo>
                <a:lnTo>
                  <a:pt x="1701" y="9258"/>
                </a:lnTo>
                <a:lnTo>
                  <a:pt x="2057" y="9613"/>
                </a:lnTo>
                <a:lnTo>
                  <a:pt x="2197" y="9740"/>
                </a:lnTo>
                <a:lnTo>
                  <a:pt x="2984" y="10096"/>
                </a:lnTo>
                <a:lnTo>
                  <a:pt x="3352" y="10109"/>
                </a:lnTo>
                <a:lnTo>
                  <a:pt x="6438" y="11264"/>
                </a:lnTo>
                <a:lnTo>
                  <a:pt x="7924" y="10185"/>
                </a:lnTo>
                <a:close/>
              </a:path>
            </a:pathLst>
          </a:custGeom>
          <a:solidFill>
            <a:srgbClr val="91A9B3"/>
          </a:solidFill>
        </p:spPr>
        <p:txBody>
          <a:bodyPr wrap="square" lIns="0" tIns="0" rIns="0" bIns="0" rtlCol="0"/>
          <a:lstStyle/>
          <a:p>
            <a:endParaRPr/>
          </a:p>
        </p:txBody>
      </p:sp>
      <p:sp>
        <p:nvSpPr>
          <p:cNvPr id="404" name="object 404"/>
          <p:cNvSpPr/>
          <p:nvPr/>
        </p:nvSpPr>
        <p:spPr>
          <a:xfrm>
            <a:off x="8629377" y="3379965"/>
            <a:ext cx="7620" cy="5715"/>
          </a:xfrm>
          <a:custGeom>
            <a:avLst/>
            <a:gdLst/>
            <a:ahLst/>
            <a:cxnLst/>
            <a:rect l="l" t="t" r="r" b="b"/>
            <a:pathLst>
              <a:path w="7620" h="5714">
                <a:moveTo>
                  <a:pt x="7531" y="0"/>
                </a:moveTo>
                <a:lnTo>
                  <a:pt x="2679" y="1257"/>
                </a:lnTo>
                <a:lnTo>
                  <a:pt x="0" y="5270"/>
                </a:lnTo>
                <a:lnTo>
                  <a:pt x="6197" y="5181"/>
                </a:lnTo>
                <a:lnTo>
                  <a:pt x="7531" y="0"/>
                </a:lnTo>
                <a:close/>
              </a:path>
            </a:pathLst>
          </a:custGeom>
          <a:solidFill>
            <a:srgbClr val="91A9B3"/>
          </a:solidFill>
        </p:spPr>
        <p:txBody>
          <a:bodyPr wrap="square" lIns="0" tIns="0" rIns="0" bIns="0" rtlCol="0"/>
          <a:lstStyle/>
          <a:p>
            <a:endParaRPr/>
          </a:p>
        </p:txBody>
      </p:sp>
      <p:grpSp>
        <p:nvGrpSpPr>
          <p:cNvPr id="405" name="object 405"/>
          <p:cNvGrpSpPr/>
          <p:nvPr/>
        </p:nvGrpSpPr>
        <p:grpSpPr>
          <a:xfrm>
            <a:off x="9373399" y="3188444"/>
            <a:ext cx="52705" cy="68580"/>
            <a:chOff x="9373399" y="3188444"/>
            <a:chExt cx="52705" cy="68580"/>
          </a:xfrm>
        </p:grpSpPr>
        <p:sp>
          <p:nvSpPr>
            <p:cNvPr id="406" name="object 406"/>
            <p:cNvSpPr/>
            <p:nvPr/>
          </p:nvSpPr>
          <p:spPr>
            <a:xfrm>
              <a:off x="9419553" y="3250157"/>
              <a:ext cx="6985" cy="6985"/>
            </a:xfrm>
            <a:custGeom>
              <a:avLst/>
              <a:gdLst/>
              <a:ahLst/>
              <a:cxnLst/>
              <a:rect l="l" t="t" r="r" b="b"/>
              <a:pathLst>
                <a:path w="6984" h="6985">
                  <a:moveTo>
                    <a:pt x="3873" y="0"/>
                  </a:moveTo>
                  <a:lnTo>
                    <a:pt x="0" y="3873"/>
                  </a:lnTo>
                  <a:lnTo>
                    <a:pt x="3962" y="6604"/>
                  </a:lnTo>
                  <a:lnTo>
                    <a:pt x="6476" y="3124"/>
                  </a:lnTo>
                  <a:lnTo>
                    <a:pt x="3873" y="0"/>
                  </a:lnTo>
                  <a:close/>
                </a:path>
              </a:pathLst>
            </a:custGeom>
            <a:solidFill>
              <a:srgbClr val="FFFFFF"/>
            </a:solidFill>
          </p:spPr>
          <p:txBody>
            <a:bodyPr wrap="square" lIns="0" tIns="0" rIns="0" bIns="0" rtlCol="0"/>
            <a:lstStyle/>
            <a:p>
              <a:endParaRPr/>
            </a:p>
          </p:txBody>
        </p:sp>
        <p:sp>
          <p:nvSpPr>
            <p:cNvPr id="407" name="object 407"/>
            <p:cNvSpPr/>
            <p:nvPr/>
          </p:nvSpPr>
          <p:spPr>
            <a:xfrm>
              <a:off x="9375774" y="3230996"/>
              <a:ext cx="5715" cy="6985"/>
            </a:xfrm>
            <a:custGeom>
              <a:avLst/>
              <a:gdLst/>
              <a:ahLst/>
              <a:cxnLst/>
              <a:rect l="l" t="t" r="r" b="b"/>
              <a:pathLst>
                <a:path w="5715" h="6985">
                  <a:moveTo>
                    <a:pt x="913" y="2183"/>
                  </a:moveTo>
                  <a:lnTo>
                    <a:pt x="0" y="3873"/>
                  </a:lnTo>
                  <a:lnTo>
                    <a:pt x="3581" y="6400"/>
                  </a:lnTo>
                  <a:lnTo>
                    <a:pt x="4782" y="2489"/>
                  </a:lnTo>
                  <a:lnTo>
                    <a:pt x="1041" y="2489"/>
                  </a:lnTo>
                  <a:lnTo>
                    <a:pt x="913" y="2183"/>
                  </a:lnTo>
                  <a:close/>
                </a:path>
                <a:path w="5715" h="6985">
                  <a:moveTo>
                    <a:pt x="1346" y="1384"/>
                  </a:moveTo>
                  <a:lnTo>
                    <a:pt x="913" y="2183"/>
                  </a:lnTo>
                  <a:lnTo>
                    <a:pt x="1041" y="2489"/>
                  </a:lnTo>
                  <a:lnTo>
                    <a:pt x="1346" y="1384"/>
                  </a:lnTo>
                  <a:close/>
                </a:path>
                <a:path w="5715" h="6985">
                  <a:moveTo>
                    <a:pt x="5122" y="1384"/>
                  </a:moveTo>
                  <a:lnTo>
                    <a:pt x="1346" y="1384"/>
                  </a:lnTo>
                  <a:lnTo>
                    <a:pt x="1041" y="2489"/>
                  </a:lnTo>
                  <a:lnTo>
                    <a:pt x="4782" y="2489"/>
                  </a:lnTo>
                  <a:lnTo>
                    <a:pt x="5122" y="1384"/>
                  </a:lnTo>
                  <a:close/>
                </a:path>
                <a:path w="5715" h="6985">
                  <a:moveTo>
                    <a:pt x="0" y="0"/>
                  </a:moveTo>
                  <a:lnTo>
                    <a:pt x="913" y="2183"/>
                  </a:lnTo>
                  <a:lnTo>
                    <a:pt x="1346" y="1384"/>
                  </a:lnTo>
                  <a:lnTo>
                    <a:pt x="5122" y="1384"/>
                  </a:lnTo>
                  <a:lnTo>
                    <a:pt x="5219" y="1066"/>
                  </a:lnTo>
                  <a:lnTo>
                    <a:pt x="0" y="0"/>
                  </a:lnTo>
                  <a:close/>
                </a:path>
              </a:pathLst>
            </a:custGeom>
            <a:solidFill>
              <a:srgbClr val="91A9B3"/>
            </a:solidFill>
          </p:spPr>
          <p:txBody>
            <a:bodyPr wrap="square" lIns="0" tIns="0" rIns="0" bIns="0" rtlCol="0"/>
            <a:lstStyle/>
            <a:p>
              <a:endParaRPr/>
            </a:p>
          </p:txBody>
        </p:sp>
        <p:sp>
          <p:nvSpPr>
            <p:cNvPr id="408" name="object 408"/>
            <p:cNvSpPr/>
            <p:nvPr/>
          </p:nvSpPr>
          <p:spPr>
            <a:xfrm>
              <a:off x="9374438" y="3188444"/>
              <a:ext cx="5715" cy="2540"/>
            </a:xfrm>
            <a:custGeom>
              <a:avLst/>
              <a:gdLst/>
              <a:ahLst/>
              <a:cxnLst/>
              <a:rect l="l" t="t" r="r" b="b"/>
              <a:pathLst>
                <a:path w="5715" h="2539">
                  <a:moveTo>
                    <a:pt x="241" y="0"/>
                  </a:moveTo>
                  <a:lnTo>
                    <a:pt x="0" y="241"/>
                  </a:lnTo>
                  <a:lnTo>
                    <a:pt x="165" y="431"/>
                  </a:lnTo>
                  <a:lnTo>
                    <a:pt x="495" y="762"/>
                  </a:lnTo>
                  <a:lnTo>
                    <a:pt x="1689" y="1866"/>
                  </a:lnTo>
                  <a:lnTo>
                    <a:pt x="2946" y="2273"/>
                  </a:lnTo>
                  <a:lnTo>
                    <a:pt x="4406" y="2286"/>
                  </a:lnTo>
                  <a:lnTo>
                    <a:pt x="5130" y="1358"/>
                  </a:lnTo>
                  <a:lnTo>
                    <a:pt x="241" y="0"/>
                  </a:lnTo>
                  <a:close/>
                </a:path>
              </a:pathLst>
            </a:custGeom>
            <a:solidFill>
              <a:srgbClr val="FFFFFF"/>
            </a:solidFill>
          </p:spPr>
          <p:txBody>
            <a:bodyPr wrap="square" lIns="0" tIns="0" rIns="0" bIns="0" rtlCol="0"/>
            <a:lstStyle/>
            <a:p>
              <a:endParaRPr/>
            </a:p>
          </p:txBody>
        </p:sp>
        <p:sp>
          <p:nvSpPr>
            <p:cNvPr id="409" name="object 409"/>
            <p:cNvSpPr/>
            <p:nvPr/>
          </p:nvSpPr>
          <p:spPr>
            <a:xfrm>
              <a:off x="9373400" y="3188690"/>
              <a:ext cx="5715" cy="5080"/>
            </a:xfrm>
            <a:custGeom>
              <a:avLst/>
              <a:gdLst/>
              <a:ahLst/>
              <a:cxnLst/>
              <a:rect l="l" t="t" r="r" b="b"/>
              <a:pathLst>
                <a:path w="5715" h="5080">
                  <a:moveTo>
                    <a:pt x="5448" y="2044"/>
                  </a:moveTo>
                  <a:lnTo>
                    <a:pt x="3975" y="2032"/>
                  </a:lnTo>
                  <a:lnTo>
                    <a:pt x="2984" y="1714"/>
                  </a:lnTo>
                  <a:lnTo>
                    <a:pt x="2984" y="3644"/>
                  </a:lnTo>
                  <a:lnTo>
                    <a:pt x="2794" y="3581"/>
                  </a:lnTo>
                  <a:lnTo>
                    <a:pt x="2984" y="3644"/>
                  </a:lnTo>
                  <a:lnTo>
                    <a:pt x="2984" y="1714"/>
                  </a:lnTo>
                  <a:lnTo>
                    <a:pt x="2730" y="1625"/>
                  </a:lnTo>
                  <a:lnTo>
                    <a:pt x="1371" y="368"/>
                  </a:lnTo>
                  <a:lnTo>
                    <a:pt x="1041" y="0"/>
                  </a:lnTo>
                  <a:lnTo>
                    <a:pt x="0" y="1054"/>
                  </a:lnTo>
                  <a:lnTo>
                    <a:pt x="2222" y="3314"/>
                  </a:lnTo>
                  <a:lnTo>
                    <a:pt x="3454" y="4559"/>
                  </a:lnTo>
                  <a:lnTo>
                    <a:pt x="3987" y="3873"/>
                  </a:lnTo>
                  <a:lnTo>
                    <a:pt x="5448" y="2044"/>
                  </a:lnTo>
                  <a:close/>
                </a:path>
              </a:pathLst>
            </a:custGeom>
            <a:solidFill>
              <a:srgbClr val="91A9B3"/>
            </a:solidFill>
          </p:spPr>
          <p:txBody>
            <a:bodyPr wrap="square" lIns="0" tIns="0" rIns="0" bIns="0" rtlCol="0"/>
            <a:lstStyle/>
            <a:p>
              <a:endParaRPr/>
            </a:p>
          </p:txBody>
        </p:sp>
      </p:grpSp>
      <p:sp>
        <p:nvSpPr>
          <p:cNvPr id="410" name="object 410"/>
          <p:cNvSpPr/>
          <p:nvPr/>
        </p:nvSpPr>
        <p:spPr>
          <a:xfrm>
            <a:off x="8630673" y="3446004"/>
            <a:ext cx="5715" cy="5715"/>
          </a:xfrm>
          <a:custGeom>
            <a:avLst/>
            <a:gdLst/>
            <a:ahLst/>
            <a:cxnLst/>
            <a:rect l="l" t="t" r="r" b="b"/>
            <a:pathLst>
              <a:path w="5715" h="5714">
                <a:moveTo>
                  <a:pt x="1244" y="2578"/>
                </a:moveTo>
                <a:lnTo>
                  <a:pt x="1079" y="2578"/>
                </a:lnTo>
                <a:lnTo>
                  <a:pt x="808" y="3086"/>
                </a:lnTo>
                <a:lnTo>
                  <a:pt x="0" y="5308"/>
                </a:lnTo>
                <a:lnTo>
                  <a:pt x="5181" y="4025"/>
                </a:lnTo>
                <a:lnTo>
                  <a:pt x="5309" y="3086"/>
                </a:lnTo>
                <a:lnTo>
                  <a:pt x="4775" y="3086"/>
                </a:lnTo>
                <a:lnTo>
                  <a:pt x="4642" y="2870"/>
                </a:lnTo>
                <a:lnTo>
                  <a:pt x="1333" y="2870"/>
                </a:lnTo>
                <a:lnTo>
                  <a:pt x="1244" y="2578"/>
                </a:lnTo>
                <a:close/>
              </a:path>
              <a:path w="5715" h="5714">
                <a:moveTo>
                  <a:pt x="5435" y="2158"/>
                </a:moveTo>
                <a:lnTo>
                  <a:pt x="5341" y="2362"/>
                </a:lnTo>
                <a:lnTo>
                  <a:pt x="5029" y="3086"/>
                </a:lnTo>
                <a:lnTo>
                  <a:pt x="5309" y="3086"/>
                </a:lnTo>
                <a:lnTo>
                  <a:pt x="5435" y="2158"/>
                </a:lnTo>
                <a:close/>
              </a:path>
              <a:path w="5715" h="5714">
                <a:moveTo>
                  <a:pt x="2578" y="126"/>
                </a:moveTo>
                <a:lnTo>
                  <a:pt x="1769" y="2362"/>
                </a:lnTo>
                <a:lnTo>
                  <a:pt x="1498" y="2870"/>
                </a:lnTo>
                <a:lnTo>
                  <a:pt x="4642" y="2870"/>
                </a:lnTo>
                <a:lnTo>
                  <a:pt x="4648" y="1015"/>
                </a:lnTo>
                <a:lnTo>
                  <a:pt x="4521" y="546"/>
                </a:lnTo>
                <a:lnTo>
                  <a:pt x="4035" y="533"/>
                </a:lnTo>
                <a:lnTo>
                  <a:pt x="3427" y="406"/>
                </a:lnTo>
                <a:lnTo>
                  <a:pt x="2578" y="126"/>
                </a:lnTo>
                <a:close/>
              </a:path>
              <a:path w="5715" h="5714">
                <a:moveTo>
                  <a:pt x="4800" y="0"/>
                </a:moveTo>
                <a:lnTo>
                  <a:pt x="4559" y="0"/>
                </a:lnTo>
                <a:lnTo>
                  <a:pt x="4521" y="546"/>
                </a:lnTo>
                <a:lnTo>
                  <a:pt x="4876" y="533"/>
                </a:lnTo>
                <a:lnTo>
                  <a:pt x="4939" y="126"/>
                </a:lnTo>
                <a:lnTo>
                  <a:pt x="4800" y="0"/>
                </a:lnTo>
                <a:close/>
              </a:path>
            </a:pathLst>
          </a:custGeom>
          <a:solidFill>
            <a:srgbClr val="91A9B3"/>
          </a:solidFill>
        </p:spPr>
        <p:txBody>
          <a:bodyPr wrap="square" lIns="0" tIns="0" rIns="0" bIns="0" rtlCol="0"/>
          <a:lstStyle/>
          <a:p>
            <a:endParaRPr/>
          </a:p>
        </p:txBody>
      </p:sp>
      <p:grpSp>
        <p:nvGrpSpPr>
          <p:cNvPr id="411" name="object 411"/>
          <p:cNvGrpSpPr/>
          <p:nvPr/>
        </p:nvGrpSpPr>
        <p:grpSpPr>
          <a:xfrm>
            <a:off x="9366680" y="3155811"/>
            <a:ext cx="31750" cy="44450"/>
            <a:chOff x="9366680" y="3155811"/>
            <a:chExt cx="31750" cy="44450"/>
          </a:xfrm>
        </p:grpSpPr>
        <p:sp>
          <p:nvSpPr>
            <p:cNvPr id="412" name="object 412"/>
            <p:cNvSpPr/>
            <p:nvPr/>
          </p:nvSpPr>
          <p:spPr>
            <a:xfrm>
              <a:off x="9366669" y="3183038"/>
              <a:ext cx="31750" cy="17145"/>
            </a:xfrm>
            <a:custGeom>
              <a:avLst/>
              <a:gdLst/>
              <a:ahLst/>
              <a:cxnLst/>
              <a:rect l="l" t="t" r="r" b="b"/>
              <a:pathLst>
                <a:path w="31750" h="17144">
                  <a:moveTo>
                    <a:pt x="3721" y="4191"/>
                  </a:moveTo>
                  <a:lnTo>
                    <a:pt x="3124" y="4356"/>
                  </a:lnTo>
                  <a:lnTo>
                    <a:pt x="2946" y="5092"/>
                  </a:lnTo>
                  <a:lnTo>
                    <a:pt x="3721" y="4191"/>
                  </a:lnTo>
                  <a:close/>
                </a:path>
                <a:path w="31750" h="17144">
                  <a:moveTo>
                    <a:pt x="3810" y="1536"/>
                  </a:moveTo>
                  <a:lnTo>
                    <a:pt x="3619" y="1473"/>
                  </a:lnTo>
                  <a:lnTo>
                    <a:pt x="3619" y="1828"/>
                  </a:lnTo>
                  <a:lnTo>
                    <a:pt x="3619" y="1473"/>
                  </a:lnTo>
                  <a:lnTo>
                    <a:pt x="3479" y="1409"/>
                  </a:lnTo>
                  <a:lnTo>
                    <a:pt x="0" y="0"/>
                  </a:lnTo>
                  <a:lnTo>
                    <a:pt x="0" y="5181"/>
                  </a:lnTo>
                  <a:lnTo>
                    <a:pt x="3124" y="4356"/>
                  </a:lnTo>
                  <a:lnTo>
                    <a:pt x="3670" y="2044"/>
                  </a:lnTo>
                  <a:lnTo>
                    <a:pt x="3721" y="1879"/>
                  </a:lnTo>
                  <a:lnTo>
                    <a:pt x="3771" y="1714"/>
                  </a:lnTo>
                  <a:lnTo>
                    <a:pt x="3810" y="1536"/>
                  </a:lnTo>
                  <a:close/>
                </a:path>
                <a:path w="31750" h="17144">
                  <a:moveTo>
                    <a:pt x="31394" y="15278"/>
                  </a:moveTo>
                  <a:lnTo>
                    <a:pt x="27012" y="11620"/>
                  </a:lnTo>
                  <a:lnTo>
                    <a:pt x="25654" y="16789"/>
                  </a:lnTo>
                  <a:lnTo>
                    <a:pt x="27292" y="16154"/>
                  </a:lnTo>
                  <a:lnTo>
                    <a:pt x="27978" y="15976"/>
                  </a:lnTo>
                  <a:lnTo>
                    <a:pt x="28486" y="15976"/>
                  </a:lnTo>
                  <a:lnTo>
                    <a:pt x="28511" y="16141"/>
                  </a:lnTo>
                  <a:lnTo>
                    <a:pt x="28511" y="16306"/>
                  </a:lnTo>
                  <a:lnTo>
                    <a:pt x="28917" y="16306"/>
                  </a:lnTo>
                  <a:lnTo>
                    <a:pt x="29578" y="16090"/>
                  </a:lnTo>
                  <a:lnTo>
                    <a:pt x="31394" y="15278"/>
                  </a:lnTo>
                  <a:close/>
                </a:path>
              </a:pathLst>
            </a:custGeom>
            <a:solidFill>
              <a:srgbClr val="91A9B3"/>
            </a:solidFill>
          </p:spPr>
          <p:txBody>
            <a:bodyPr wrap="square" lIns="0" tIns="0" rIns="0" bIns="0" rtlCol="0"/>
            <a:lstStyle/>
            <a:p>
              <a:endParaRPr/>
            </a:p>
          </p:txBody>
        </p:sp>
        <p:sp>
          <p:nvSpPr>
            <p:cNvPr id="413" name="object 413"/>
            <p:cNvSpPr/>
            <p:nvPr/>
          </p:nvSpPr>
          <p:spPr>
            <a:xfrm>
              <a:off x="9377051" y="3155811"/>
              <a:ext cx="5715" cy="5715"/>
            </a:xfrm>
            <a:custGeom>
              <a:avLst/>
              <a:gdLst/>
              <a:ahLst/>
              <a:cxnLst/>
              <a:rect l="l" t="t" r="r" b="b"/>
              <a:pathLst>
                <a:path w="5715" h="5714">
                  <a:moveTo>
                    <a:pt x="2339" y="1907"/>
                  </a:moveTo>
                  <a:lnTo>
                    <a:pt x="0" y="2603"/>
                  </a:lnTo>
                  <a:lnTo>
                    <a:pt x="571" y="4330"/>
                  </a:lnTo>
                  <a:lnTo>
                    <a:pt x="1473" y="5194"/>
                  </a:lnTo>
                  <a:lnTo>
                    <a:pt x="3644" y="5194"/>
                  </a:lnTo>
                  <a:lnTo>
                    <a:pt x="4902" y="3479"/>
                  </a:lnTo>
                  <a:lnTo>
                    <a:pt x="5021" y="2120"/>
                  </a:lnTo>
                  <a:lnTo>
                    <a:pt x="2019" y="2120"/>
                  </a:lnTo>
                  <a:lnTo>
                    <a:pt x="2339" y="1907"/>
                  </a:lnTo>
                  <a:close/>
                </a:path>
                <a:path w="5715" h="5714">
                  <a:moveTo>
                    <a:pt x="3886" y="1447"/>
                  </a:moveTo>
                  <a:lnTo>
                    <a:pt x="2339" y="1907"/>
                  </a:lnTo>
                  <a:lnTo>
                    <a:pt x="2019" y="2120"/>
                  </a:lnTo>
                  <a:lnTo>
                    <a:pt x="3886" y="1447"/>
                  </a:lnTo>
                  <a:close/>
                </a:path>
                <a:path w="5715" h="5714">
                  <a:moveTo>
                    <a:pt x="5080" y="1447"/>
                  </a:moveTo>
                  <a:lnTo>
                    <a:pt x="3886" y="1447"/>
                  </a:lnTo>
                  <a:lnTo>
                    <a:pt x="2019" y="2120"/>
                  </a:lnTo>
                  <a:lnTo>
                    <a:pt x="5021" y="2120"/>
                  </a:lnTo>
                  <a:lnTo>
                    <a:pt x="5080" y="1447"/>
                  </a:lnTo>
                  <a:close/>
                </a:path>
                <a:path w="5715" h="5714">
                  <a:moveTo>
                    <a:pt x="5206" y="0"/>
                  </a:moveTo>
                  <a:lnTo>
                    <a:pt x="2339" y="1907"/>
                  </a:lnTo>
                  <a:lnTo>
                    <a:pt x="3886" y="1447"/>
                  </a:lnTo>
                  <a:lnTo>
                    <a:pt x="5080" y="1447"/>
                  </a:lnTo>
                  <a:lnTo>
                    <a:pt x="5206" y="0"/>
                  </a:lnTo>
                  <a:close/>
                </a:path>
              </a:pathLst>
            </a:custGeom>
            <a:solidFill>
              <a:srgbClr val="FFFFFF"/>
            </a:solidFill>
          </p:spPr>
          <p:txBody>
            <a:bodyPr wrap="square" lIns="0" tIns="0" rIns="0" bIns="0" rtlCol="0"/>
            <a:lstStyle/>
            <a:p>
              <a:endParaRPr/>
            </a:p>
          </p:txBody>
        </p:sp>
      </p:grpSp>
      <p:sp>
        <p:nvSpPr>
          <p:cNvPr id="414" name="object 414"/>
          <p:cNvSpPr/>
          <p:nvPr/>
        </p:nvSpPr>
        <p:spPr>
          <a:xfrm>
            <a:off x="9402961" y="3093613"/>
            <a:ext cx="5715" cy="5715"/>
          </a:xfrm>
          <a:custGeom>
            <a:avLst/>
            <a:gdLst/>
            <a:ahLst/>
            <a:cxnLst/>
            <a:rect l="l" t="t" r="r" b="b"/>
            <a:pathLst>
              <a:path w="5715" h="5714">
                <a:moveTo>
                  <a:pt x="2391" y="1872"/>
                </a:moveTo>
                <a:lnTo>
                  <a:pt x="0" y="2578"/>
                </a:lnTo>
                <a:lnTo>
                  <a:pt x="584" y="4305"/>
                </a:lnTo>
                <a:lnTo>
                  <a:pt x="1485" y="5181"/>
                </a:lnTo>
                <a:lnTo>
                  <a:pt x="3657" y="5181"/>
                </a:lnTo>
                <a:lnTo>
                  <a:pt x="4902" y="3467"/>
                </a:lnTo>
                <a:lnTo>
                  <a:pt x="5015" y="2120"/>
                </a:lnTo>
                <a:lnTo>
                  <a:pt x="2019" y="2120"/>
                </a:lnTo>
                <a:lnTo>
                  <a:pt x="2391" y="1872"/>
                </a:lnTo>
                <a:close/>
              </a:path>
              <a:path w="5715" h="5714">
                <a:moveTo>
                  <a:pt x="3873" y="1435"/>
                </a:moveTo>
                <a:lnTo>
                  <a:pt x="2391" y="1872"/>
                </a:lnTo>
                <a:lnTo>
                  <a:pt x="2019" y="2120"/>
                </a:lnTo>
                <a:lnTo>
                  <a:pt x="3873" y="1435"/>
                </a:lnTo>
                <a:close/>
              </a:path>
              <a:path w="5715" h="5714">
                <a:moveTo>
                  <a:pt x="5073" y="1435"/>
                </a:moveTo>
                <a:lnTo>
                  <a:pt x="3873" y="1435"/>
                </a:lnTo>
                <a:lnTo>
                  <a:pt x="2019" y="2120"/>
                </a:lnTo>
                <a:lnTo>
                  <a:pt x="5015" y="2120"/>
                </a:lnTo>
                <a:lnTo>
                  <a:pt x="5073" y="1435"/>
                </a:lnTo>
                <a:close/>
              </a:path>
              <a:path w="5715" h="5714">
                <a:moveTo>
                  <a:pt x="5194" y="0"/>
                </a:moveTo>
                <a:lnTo>
                  <a:pt x="2391" y="1872"/>
                </a:lnTo>
                <a:lnTo>
                  <a:pt x="3873" y="1435"/>
                </a:lnTo>
                <a:lnTo>
                  <a:pt x="5073" y="1435"/>
                </a:lnTo>
                <a:lnTo>
                  <a:pt x="5194" y="0"/>
                </a:lnTo>
                <a:close/>
              </a:path>
            </a:pathLst>
          </a:custGeom>
          <a:solidFill>
            <a:srgbClr val="91A9B3"/>
          </a:solidFill>
        </p:spPr>
        <p:txBody>
          <a:bodyPr wrap="square" lIns="0" tIns="0" rIns="0" bIns="0" rtlCol="0"/>
          <a:lstStyle/>
          <a:p>
            <a:endParaRPr/>
          </a:p>
        </p:txBody>
      </p:sp>
      <p:sp>
        <p:nvSpPr>
          <p:cNvPr id="415" name="object 415"/>
          <p:cNvSpPr/>
          <p:nvPr/>
        </p:nvSpPr>
        <p:spPr>
          <a:xfrm>
            <a:off x="9445742" y="3160990"/>
            <a:ext cx="4445" cy="4445"/>
          </a:xfrm>
          <a:custGeom>
            <a:avLst/>
            <a:gdLst/>
            <a:ahLst/>
            <a:cxnLst/>
            <a:rect l="l" t="t" r="r" b="b"/>
            <a:pathLst>
              <a:path w="4445" h="4444">
                <a:moveTo>
                  <a:pt x="3873" y="0"/>
                </a:moveTo>
                <a:lnTo>
                  <a:pt x="2209" y="723"/>
                </a:lnTo>
                <a:lnTo>
                  <a:pt x="2044" y="1066"/>
                </a:lnTo>
                <a:lnTo>
                  <a:pt x="1777" y="1066"/>
                </a:lnTo>
                <a:lnTo>
                  <a:pt x="1676" y="698"/>
                </a:lnTo>
                <a:lnTo>
                  <a:pt x="0" y="0"/>
                </a:lnTo>
                <a:lnTo>
                  <a:pt x="0" y="3886"/>
                </a:lnTo>
                <a:lnTo>
                  <a:pt x="3873" y="3886"/>
                </a:lnTo>
                <a:lnTo>
                  <a:pt x="3873" y="0"/>
                </a:lnTo>
                <a:close/>
              </a:path>
            </a:pathLst>
          </a:custGeom>
          <a:solidFill>
            <a:srgbClr val="FFFFFF"/>
          </a:solidFill>
        </p:spPr>
        <p:txBody>
          <a:bodyPr wrap="square" lIns="0" tIns="0" rIns="0" bIns="0" rtlCol="0"/>
          <a:lstStyle/>
          <a:p>
            <a:endParaRPr/>
          </a:p>
        </p:txBody>
      </p:sp>
      <p:sp>
        <p:nvSpPr>
          <p:cNvPr id="416" name="object 416"/>
          <p:cNvSpPr/>
          <p:nvPr/>
        </p:nvSpPr>
        <p:spPr>
          <a:xfrm>
            <a:off x="9373168" y="3197297"/>
            <a:ext cx="6985" cy="3175"/>
          </a:xfrm>
          <a:custGeom>
            <a:avLst/>
            <a:gdLst/>
            <a:ahLst/>
            <a:cxnLst/>
            <a:rect l="l" t="t" r="r" b="b"/>
            <a:pathLst>
              <a:path w="6984" h="3175">
                <a:moveTo>
                  <a:pt x="6476" y="0"/>
                </a:moveTo>
                <a:lnTo>
                  <a:pt x="0" y="0"/>
                </a:lnTo>
                <a:lnTo>
                  <a:pt x="647" y="1155"/>
                </a:lnTo>
                <a:lnTo>
                  <a:pt x="863" y="2578"/>
                </a:lnTo>
                <a:lnTo>
                  <a:pt x="6261" y="2578"/>
                </a:lnTo>
                <a:lnTo>
                  <a:pt x="5003" y="2032"/>
                </a:lnTo>
                <a:lnTo>
                  <a:pt x="6476" y="0"/>
                </a:lnTo>
                <a:close/>
              </a:path>
            </a:pathLst>
          </a:custGeom>
          <a:solidFill>
            <a:srgbClr val="91A9B3"/>
          </a:solidFill>
        </p:spPr>
        <p:txBody>
          <a:bodyPr wrap="square" lIns="0" tIns="0" rIns="0" bIns="0" rtlCol="0"/>
          <a:lstStyle/>
          <a:p>
            <a:endParaRPr/>
          </a:p>
        </p:txBody>
      </p:sp>
      <p:sp>
        <p:nvSpPr>
          <p:cNvPr id="417" name="object 417"/>
          <p:cNvSpPr/>
          <p:nvPr/>
        </p:nvSpPr>
        <p:spPr>
          <a:xfrm>
            <a:off x="9387410" y="3114313"/>
            <a:ext cx="5715" cy="4445"/>
          </a:xfrm>
          <a:custGeom>
            <a:avLst/>
            <a:gdLst/>
            <a:ahLst/>
            <a:cxnLst/>
            <a:rect l="l" t="t" r="r" b="b"/>
            <a:pathLst>
              <a:path w="5715" h="4444">
                <a:moveTo>
                  <a:pt x="126" y="0"/>
                </a:moveTo>
                <a:lnTo>
                  <a:pt x="0" y="3924"/>
                </a:lnTo>
                <a:lnTo>
                  <a:pt x="4533" y="2705"/>
                </a:lnTo>
                <a:lnTo>
                  <a:pt x="2933" y="3428"/>
                </a:lnTo>
                <a:lnTo>
                  <a:pt x="5194" y="38"/>
                </a:lnTo>
                <a:lnTo>
                  <a:pt x="1460" y="368"/>
                </a:lnTo>
                <a:lnTo>
                  <a:pt x="126" y="0"/>
                </a:lnTo>
                <a:close/>
              </a:path>
            </a:pathLst>
          </a:custGeom>
          <a:solidFill>
            <a:srgbClr val="FFFFFF"/>
          </a:solidFill>
        </p:spPr>
        <p:txBody>
          <a:bodyPr wrap="square" lIns="0" tIns="0" rIns="0" bIns="0" rtlCol="0"/>
          <a:lstStyle/>
          <a:p>
            <a:endParaRPr/>
          </a:p>
        </p:txBody>
      </p:sp>
      <p:sp>
        <p:nvSpPr>
          <p:cNvPr id="418" name="object 418"/>
          <p:cNvSpPr/>
          <p:nvPr/>
        </p:nvSpPr>
        <p:spPr>
          <a:xfrm>
            <a:off x="9445447" y="3149536"/>
            <a:ext cx="10795" cy="36195"/>
          </a:xfrm>
          <a:custGeom>
            <a:avLst/>
            <a:gdLst/>
            <a:ahLst/>
            <a:cxnLst/>
            <a:rect l="l" t="t" r="r" b="b"/>
            <a:pathLst>
              <a:path w="10795" h="36194">
                <a:moveTo>
                  <a:pt x="4165" y="36106"/>
                </a:moveTo>
                <a:lnTo>
                  <a:pt x="2806" y="30810"/>
                </a:lnTo>
                <a:lnTo>
                  <a:pt x="0" y="32499"/>
                </a:lnTo>
                <a:lnTo>
                  <a:pt x="4165" y="36106"/>
                </a:lnTo>
                <a:close/>
              </a:path>
              <a:path w="10795" h="36194">
                <a:moveTo>
                  <a:pt x="10642" y="2400"/>
                </a:moveTo>
                <a:lnTo>
                  <a:pt x="9779" y="1663"/>
                </a:lnTo>
                <a:lnTo>
                  <a:pt x="8242" y="0"/>
                </a:lnTo>
                <a:lnTo>
                  <a:pt x="7035" y="0"/>
                </a:lnTo>
                <a:lnTo>
                  <a:pt x="6311" y="0"/>
                </a:lnTo>
                <a:lnTo>
                  <a:pt x="5702" y="609"/>
                </a:lnTo>
                <a:lnTo>
                  <a:pt x="5461" y="2400"/>
                </a:lnTo>
                <a:lnTo>
                  <a:pt x="10642" y="2400"/>
                </a:lnTo>
                <a:close/>
              </a:path>
            </a:pathLst>
          </a:custGeom>
          <a:solidFill>
            <a:srgbClr val="FFFFFF"/>
          </a:solidFill>
        </p:spPr>
        <p:txBody>
          <a:bodyPr wrap="square" lIns="0" tIns="0" rIns="0" bIns="0" rtlCol="0"/>
          <a:lstStyle/>
          <a:p>
            <a:endParaRPr/>
          </a:p>
        </p:txBody>
      </p:sp>
      <p:sp>
        <p:nvSpPr>
          <p:cNvPr id="419" name="object 419"/>
          <p:cNvSpPr/>
          <p:nvPr/>
        </p:nvSpPr>
        <p:spPr>
          <a:xfrm>
            <a:off x="9393618" y="3105213"/>
            <a:ext cx="4445" cy="5715"/>
          </a:xfrm>
          <a:custGeom>
            <a:avLst/>
            <a:gdLst/>
            <a:ahLst/>
            <a:cxnLst/>
            <a:rect l="l" t="t" r="r" b="b"/>
            <a:pathLst>
              <a:path w="4445" h="5714">
                <a:moveTo>
                  <a:pt x="4102" y="1460"/>
                </a:moveTo>
                <a:lnTo>
                  <a:pt x="1346" y="0"/>
                </a:lnTo>
                <a:lnTo>
                  <a:pt x="571" y="2946"/>
                </a:lnTo>
                <a:lnTo>
                  <a:pt x="1739" y="2476"/>
                </a:lnTo>
                <a:lnTo>
                  <a:pt x="2908" y="1993"/>
                </a:lnTo>
                <a:lnTo>
                  <a:pt x="1739" y="2489"/>
                </a:lnTo>
                <a:lnTo>
                  <a:pt x="571" y="2946"/>
                </a:lnTo>
                <a:lnTo>
                  <a:pt x="0" y="5168"/>
                </a:lnTo>
                <a:lnTo>
                  <a:pt x="4076" y="1485"/>
                </a:lnTo>
                <a:close/>
              </a:path>
            </a:pathLst>
          </a:custGeom>
          <a:solidFill>
            <a:srgbClr val="91A9B3"/>
          </a:solidFill>
        </p:spPr>
        <p:txBody>
          <a:bodyPr wrap="square" lIns="0" tIns="0" rIns="0" bIns="0" rtlCol="0"/>
          <a:lstStyle/>
          <a:p>
            <a:endParaRPr/>
          </a:p>
        </p:txBody>
      </p:sp>
      <p:sp>
        <p:nvSpPr>
          <p:cNvPr id="420" name="object 420"/>
          <p:cNvSpPr/>
          <p:nvPr/>
        </p:nvSpPr>
        <p:spPr>
          <a:xfrm>
            <a:off x="9436658" y="3165931"/>
            <a:ext cx="27940" cy="41275"/>
          </a:xfrm>
          <a:custGeom>
            <a:avLst/>
            <a:gdLst/>
            <a:ahLst/>
            <a:cxnLst/>
            <a:rect l="l" t="t" r="r" b="b"/>
            <a:pathLst>
              <a:path w="27940" h="41275">
                <a:moveTo>
                  <a:pt x="3670" y="38061"/>
                </a:moveTo>
                <a:lnTo>
                  <a:pt x="2514" y="36449"/>
                </a:lnTo>
                <a:lnTo>
                  <a:pt x="0" y="37858"/>
                </a:lnTo>
                <a:lnTo>
                  <a:pt x="1562" y="40703"/>
                </a:lnTo>
                <a:lnTo>
                  <a:pt x="3670" y="38061"/>
                </a:lnTo>
                <a:close/>
              </a:path>
              <a:path w="27940" h="41275">
                <a:moveTo>
                  <a:pt x="20510" y="5651"/>
                </a:moveTo>
                <a:lnTo>
                  <a:pt x="19164" y="3886"/>
                </a:lnTo>
                <a:lnTo>
                  <a:pt x="16598" y="6489"/>
                </a:lnTo>
                <a:lnTo>
                  <a:pt x="19329" y="7975"/>
                </a:lnTo>
                <a:lnTo>
                  <a:pt x="20510" y="5651"/>
                </a:lnTo>
                <a:close/>
              </a:path>
              <a:path w="27940" h="41275">
                <a:moveTo>
                  <a:pt x="27444" y="4064"/>
                </a:moveTo>
                <a:lnTo>
                  <a:pt x="25641" y="0"/>
                </a:lnTo>
                <a:lnTo>
                  <a:pt x="23075" y="2603"/>
                </a:lnTo>
                <a:lnTo>
                  <a:pt x="27444" y="4064"/>
                </a:lnTo>
                <a:close/>
              </a:path>
            </a:pathLst>
          </a:custGeom>
          <a:solidFill>
            <a:srgbClr val="FFFFFF"/>
          </a:solidFill>
        </p:spPr>
        <p:txBody>
          <a:bodyPr wrap="square" lIns="0" tIns="0" rIns="0" bIns="0" rtlCol="0"/>
          <a:lstStyle/>
          <a:p>
            <a:endParaRPr/>
          </a:p>
        </p:txBody>
      </p:sp>
      <p:sp>
        <p:nvSpPr>
          <p:cNvPr id="421" name="object 421"/>
          <p:cNvSpPr/>
          <p:nvPr/>
        </p:nvSpPr>
        <p:spPr>
          <a:xfrm>
            <a:off x="9431501" y="3254321"/>
            <a:ext cx="5080" cy="5715"/>
          </a:xfrm>
          <a:custGeom>
            <a:avLst/>
            <a:gdLst/>
            <a:ahLst/>
            <a:cxnLst/>
            <a:rect l="l" t="t" r="r" b="b"/>
            <a:pathLst>
              <a:path w="5079" h="5714">
                <a:moveTo>
                  <a:pt x="1270" y="0"/>
                </a:moveTo>
                <a:lnTo>
                  <a:pt x="0" y="5181"/>
                </a:lnTo>
                <a:lnTo>
                  <a:pt x="2019" y="3759"/>
                </a:lnTo>
                <a:lnTo>
                  <a:pt x="4686" y="2844"/>
                </a:lnTo>
                <a:lnTo>
                  <a:pt x="1270" y="0"/>
                </a:lnTo>
                <a:close/>
              </a:path>
            </a:pathLst>
          </a:custGeom>
          <a:solidFill>
            <a:srgbClr val="FFFFFF"/>
          </a:solidFill>
        </p:spPr>
        <p:txBody>
          <a:bodyPr wrap="square" lIns="0" tIns="0" rIns="0" bIns="0" rtlCol="0"/>
          <a:lstStyle/>
          <a:p>
            <a:endParaRPr/>
          </a:p>
        </p:txBody>
      </p:sp>
      <p:sp>
        <p:nvSpPr>
          <p:cNvPr id="422" name="object 422"/>
          <p:cNvSpPr/>
          <p:nvPr/>
        </p:nvSpPr>
        <p:spPr>
          <a:xfrm>
            <a:off x="9368053" y="3099980"/>
            <a:ext cx="3810" cy="4445"/>
          </a:xfrm>
          <a:custGeom>
            <a:avLst/>
            <a:gdLst/>
            <a:ahLst/>
            <a:cxnLst/>
            <a:rect l="l" t="t" r="r" b="b"/>
            <a:pathLst>
              <a:path w="3809" h="4444">
                <a:moveTo>
                  <a:pt x="3581" y="1625"/>
                </a:moveTo>
                <a:lnTo>
                  <a:pt x="2451" y="0"/>
                </a:lnTo>
                <a:lnTo>
                  <a:pt x="1244" y="749"/>
                </a:lnTo>
                <a:lnTo>
                  <a:pt x="0" y="1511"/>
                </a:lnTo>
                <a:lnTo>
                  <a:pt x="2413" y="3924"/>
                </a:lnTo>
                <a:lnTo>
                  <a:pt x="2755" y="3238"/>
                </a:lnTo>
                <a:lnTo>
                  <a:pt x="3581" y="1625"/>
                </a:lnTo>
                <a:close/>
              </a:path>
            </a:pathLst>
          </a:custGeom>
          <a:solidFill>
            <a:srgbClr val="91A9B3"/>
          </a:solidFill>
        </p:spPr>
        <p:txBody>
          <a:bodyPr wrap="square" lIns="0" tIns="0" rIns="0" bIns="0" rtlCol="0"/>
          <a:lstStyle/>
          <a:p>
            <a:endParaRPr/>
          </a:p>
        </p:txBody>
      </p:sp>
      <p:sp>
        <p:nvSpPr>
          <p:cNvPr id="423" name="object 423"/>
          <p:cNvSpPr/>
          <p:nvPr/>
        </p:nvSpPr>
        <p:spPr>
          <a:xfrm>
            <a:off x="9352658" y="3188444"/>
            <a:ext cx="3810" cy="4445"/>
          </a:xfrm>
          <a:custGeom>
            <a:avLst/>
            <a:gdLst/>
            <a:ahLst/>
            <a:cxnLst/>
            <a:rect l="l" t="t" r="r" b="b"/>
            <a:pathLst>
              <a:path w="3809" h="4444">
                <a:moveTo>
                  <a:pt x="1270" y="0"/>
                </a:moveTo>
                <a:lnTo>
                  <a:pt x="0" y="1295"/>
                </a:lnTo>
                <a:lnTo>
                  <a:pt x="1333" y="3911"/>
                </a:lnTo>
                <a:lnTo>
                  <a:pt x="3619" y="1181"/>
                </a:lnTo>
                <a:lnTo>
                  <a:pt x="1270" y="0"/>
                </a:lnTo>
                <a:close/>
              </a:path>
            </a:pathLst>
          </a:custGeom>
          <a:solidFill>
            <a:srgbClr val="91A9B3"/>
          </a:solidFill>
        </p:spPr>
        <p:txBody>
          <a:bodyPr wrap="square" lIns="0" tIns="0" rIns="0" bIns="0" rtlCol="0"/>
          <a:lstStyle/>
          <a:p>
            <a:endParaRPr/>
          </a:p>
        </p:txBody>
      </p:sp>
      <p:sp>
        <p:nvSpPr>
          <p:cNvPr id="424" name="object 424"/>
          <p:cNvSpPr/>
          <p:nvPr/>
        </p:nvSpPr>
        <p:spPr>
          <a:xfrm>
            <a:off x="8613838" y="3378746"/>
            <a:ext cx="3175" cy="3175"/>
          </a:xfrm>
          <a:custGeom>
            <a:avLst/>
            <a:gdLst/>
            <a:ahLst/>
            <a:cxnLst/>
            <a:rect l="l" t="t" r="r" b="b"/>
            <a:pathLst>
              <a:path w="3175" h="3175">
                <a:moveTo>
                  <a:pt x="2578" y="0"/>
                </a:moveTo>
                <a:lnTo>
                  <a:pt x="0" y="0"/>
                </a:lnTo>
                <a:lnTo>
                  <a:pt x="0" y="2578"/>
                </a:lnTo>
                <a:lnTo>
                  <a:pt x="2578" y="2578"/>
                </a:lnTo>
                <a:lnTo>
                  <a:pt x="2578" y="0"/>
                </a:lnTo>
                <a:close/>
              </a:path>
            </a:pathLst>
          </a:custGeom>
          <a:solidFill>
            <a:srgbClr val="91A9B3"/>
          </a:solidFill>
        </p:spPr>
        <p:txBody>
          <a:bodyPr wrap="square" lIns="0" tIns="0" rIns="0" bIns="0" rtlCol="0"/>
          <a:lstStyle/>
          <a:p>
            <a:endParaRPr/>
          </a:p>
        </p:txBody>
      </p:sp>
      <p:sp>
        <p:nvSpPr>
          <p:cNvPr id="425" name="object 425"/>
          <p:cNvSpPr/>
          <p:nvPr/>
        </p:nvSpPr>
        <p:spPr>
          <a:xfrm>
            <a:off x="8626528" y="3291641"/>
            <a:ext cx="4445" cy="3175"/>
          </a:xfrm>
          <a:custGeom>
            <a:avLst/>
            <a:gdLst/>
            <a:ahLst/>
            <a:cxnLst/>
            <a:rect l="l" t="t" r="r" b="b"/>
            <a:pathLst>
              <a:path w="4445" h="3175">
                <a:moveTo>
                  <a:pt x="2603" y="0"/>
                </a:moveTo>
                <a:lnTo>
                  <a:pt x="0" y="2603"/>
                </a:lnTo>
                <a:lnTo>
                  <a:pt x="4241" y="2806"/>
                </a:lnTo>
                <a:lnTo>
                  <a:pt x="2603" y="0"/>
                </a:lnTo>
                <a:close/>
              </a:path>
            </a:pathLst>
          </a:custGeom>
          <a:solidFill>
            <a:srgbClr val="91A9B3"/>
          </a:solidFill>
        </p:spPr>
        <p:txBody>
          <a:bodyPr wrap="square" lIns="0" tIns="0" rIns="0" bIns="0" rtlCol="0"/>
          <a:lstStyle/>
          <a:p>
            <a:endParaRPr/>
          </a:p>
        </p:txBody>
      </p:sp>
      <p:sp>
        <p:nvSpPr>
          <p:cNvPr id="430" name="object 430"/>
          <p:cNvSpPr/>
          <p:nvPr/>
        </p:nvSpPr>
        <p:spPr>
          <a:xfrm>
            <a:off x="9348550" y="3093613"/>
            <a:ext cx="3175" cy="3175"/>
          </a:xfrm>
          <a:custGeom>
            <a:avLst/>
            <a:gdLst/>
            <a:ahLst/>
            <a:cxnLst/>
            <a:rect l="l" t="t" r="r" b="b"/>
            <a:pathLst>
              <a:path w="3175" h="3175">
                <a:moveTo>
                  <a:pt x="2603" y="0"/>
                </a:moveTo>
                <a:lnTo>
                  <a:pt x="0" y="0"/>
                </a:lnTo>
                <a:lnTo>
                  <a:pt x="0" y="2578"/>
                </a:lnTo>
                <a:lnTo>
                  <a:pt x="2603" y="0"/>
                </a:lnTo>
                <a:close/>
              </a:path>
            </a:pathLst>
          </a:custGeom>
          <a:solidFill>
            <a:srgbClr val="FFFFFF"/>
          </a:solidFill>
        </p:spPr>
        <p:txBody>
          <a:bodyPr wrap="square" lIns="0" tIns="0" rIns="0" bIns="0" rtlCol="0"/>
          <a:lstStyle/>
          <a:p>
            <a:endParaRPr/>
          </a:p>
        </p:txBody>
      </p:sp>
      <p:sp>
        <p:nvSpPr>
          <p:cNvPr id="695" name="object 695"/>
          <p:cNvSpPr txBox="1"/>
          <p:nvPr/>
        </p:nvSpPr>
        <p:spPr>
          <a:xfrm>
            <a:off x="5595620" y="5704840"/>
            <a:ext cx="5594350" cy="2392680"/>
          </a:xfrm>
          <a:prstGeom prst="rect">
            <a:avLst/>
          </a:prstGeom>
          <a:solidFill>
            <a:schemeClr val="bg1">
              <a:lumMod val="50000"/>
            </a:schemeClr>
          </a:solidFill>
        </p:spPr>
        <p:txBody>
          <a:bodyPr vert="horz" wrap="square" lIns="0" tIns="107950" rIns="0" bIns="0" rtlCol="0">
            <a:spAutoFit/>
          </a:bodyPr>
          <a:lstStyle/>
          <a:p>
            <a:pPr marL="182880" marR="245745" algn="l">
              <a:lnSpc>
                <a:spcPts val="2500"/>
              </a:lnSpc>
              <a:spcBef>
                <a:spcPts val="910"/>
              </a:spcBef>
              <a:tabLst>
                <a:tab pos="1384300" algn="l"/>
                <a:tab pos="2354580" algn="l"/>
                <a:tab pos="3240405" algn="l"/>
              </a:tabLst>
            </a:pPr>
            <a:r>
              <a:rPr lang="en-US" sz="2800" b="1" spc="130" dirty="0">
                <a:solidFill>
                  <a:srgbClr val="87D1F3"/>
                </a:solidFill>
                <a:ea typeface="Ebrima" panose="02000000000000000000" pitchFamily="2" charset="0"/>
                <a:cs typeface="Ebrima" panose="02000000000000000000" pitchFamily="2" charset="0"/>
              </a:rPr>
              <a:t>Governing Global Health in Times of Pandemic</a:t>
            </a:r>
          </a:p>
          <a:p>
            <a:pPr marL="71755" marR="245745" algn="l">
              <a:lnSpc>
                <a:spcPts val="2500"/>
              </a:lnSpc>
              <a:spcBef>
                <a:spcPts val="910"/>
              </a:spcBef>
              <a:tabLst>
                <a:tab pos="1384300" algn="l"/>
                <a:tab pos="2354580" algn="l"/>
                <a:tab pos="3240405" algn="l"/>
              </a:tabLst>
            </a:pPr>
            <a:r>
              <a:rPr lang="it-IT" altLang="en-GB" sz="1000" b="1" cap="small" dirty="0">
                <a:solidFill>
                  <a:srgbClr val="87D1F3"/>
                </a:solidFill>
                <a:ea typeface="Microsoft YaHei UI Light" panose="020B0502040204020203" pitchFamily="34" charset="-122"/>
                <a:cs typeface="+mn-lt"/>
                <a:sym typeface="+mn-ea"/>
              </a:rPr>
              <a:t>    </a:t>
            </a:r>
            <a:r>
              <a:rPr lang="en-GB" sz="1000" b="1" cap="small" dirty="0">
                <a:solidFill>
                  <a:srgbClr val="87D1F3"/>
                </a:solidFill>
                <a:ea typeface="Microsoft YaHei UI Light" panose="020B0502040204020203" pitchFamily="34" charset="-122"/>
                <a:cs typeface="+mn-lt"/>
                <a:sym typeface="+mn-ea"/>
              </a:rPr>
              <a:t>Joint Initiative of the Faculty of Law and the School of International Studies - University of Trento</a:t>
            </a:r>
          </a:p>
          <a:p>
            <a:pPr marL="71755" marR="245745" algn="l">
              <a:lnSpc>
                <a:spcPts val="2500"/>
              </a:lnSpc>
              <a:spcBef>
                <a:spcPts val="910"/>
              </a:spcBef>
              <a:tabLst>
                <a:tab pos="1384300" algn="l"/>
                <a:tab pos="2354580" algn="l"/>
                <a:tab pos="3240405" algn="l"/>
              </a:tabLst>
            </a:pPr>
            <a:r>
              <a:rPr lang="it-IT" altLang="en-US" sz="1400" b="1" spc="130" dirty="0">
                <a:solidFill>
                  <a:srgbClr val="87D1F3"/>
                </a:solidFill>
                <a:ea typeface="Ebrima" panose="02000000000000000000" pitchFamily="2" charset="0"/>
                <a:cs typeface="Ebrima" panose="02000000000000000000" pitchFamily="2" charset="0"/>
              </a:rPr>
              <a:t>  </a:t>
            </a:r>
            <a:r>
              <a:rPr lang="en-US" sz="1400" b="1" spc="130" dirty="0">
                <a:solidFill>
                  <a:srgbClr val="87D1F3"/>
                </a:solidFill>
                <a:ea typeface="Ebrima" panose="02000000000000000000" pitchFamily="2" charset="0"/>
                <a:cs typeface="Ebrima" panose="02000000000000000000" pitchFamily="2" charset="0"/>
              </a:rPr>
              <a:t>Trento, 28-29 November 2022</a:t>
            </a:r>
          </a:p>
          <a:p>
            <a:pPr marL="182880" marR="245745" algn="l">
              <a:tabLst>
                <a:tab pos="1384300" algn="l"/>
                <a:tab pos="2354580" algn="l"/>
                <a:tab pos="3240405" algn="l"/>
              </a:tabLst>
            </a:pPr>
            <a:endParaRPr lang="en-US" sz="1000" b="1" i="1" spc="130" dirty="0">
              <a:solidFill>
                <a:srgbClr val="87D1F3"/>
              </a:solidFill>
              <a:ea typeface="Ebrima" panose="02000000000000000000" pitchFamily="2" charset="0"/>
              <a:cs typeface="Ebrima" panose="02000000000000000000" pitchFamily="2" charset="0"/>
            </a:endParaRPr>
          </a:p>
          <a:p>
            <a:pPr marL="182880" marR="245745" algn="l">
              <a:tabLst>
                <a:tab pos="1384300" algn="l"/>
                <a:tab pos="2354580" algn="l"/>
                <a:tab pos="3240405" algn="l"/>
              </a:tabLst>
            </a:pPr>
            <a:r>
              <a:rPr lang="en-US" sz="1000" b="1" i="1" spc="130" dirty="0">
                <a:solidFill>
                  <a:srgbClr val="87D1F3"/>
                </a:solidFill>
                <a:ea typeface="Ebrima" panose="02000000000000000000" pitchFamily="2" charset="0"/>
                <a:cs typeface="Ebrima" panose="02000000000000000000" pitchFamily="2" charset="0"/>
              </a:rPr>
              <a:t>Venue</a:t>
            </a:r>
            <a:r>
              <a:rPr lang="it-IT" altLang="en-US" sz="1000" b="1" i="1" spc="130" dirty="0">
                <a:solidFill>
                  <a:srgbClr val="87D1F3"/>
                </a:solidFill>
                <a:ea typeface="Ebrima" panose="02000000000000000000" pitchFamily="2" charset="0"/>
                <a:cs typeface="Ebrima" panose="02000000000000000000" pitchFamily="2" charset="0"/>
              </a:rPr>
              <a:t>s</a:t>
            </a:r>
            <a:r>
              <a:rPr lang="en-US" sz="1000" b="1" i="1" spc="130" dirty="0">
                <a:solidFill>
                  <a:srgbClr val="87D1F3"/>
                </a:solidFill>
                <a:ea typeface="Ebrima" panose="02000000000000000000" pitchFamily="2" charset="0"/>
                <a:cs typeface="Ebrima" panose="02000000000000000000" pitchFamily="2" charset="0"/>
              </a:rPr>
              <a:t>:</a:t>
            </a:r>
            <a:r>
              <a:rPr lang="en-US" sz="1000" b="1" spc="130" dirty="0">
                <a:solidFill>
                  <a:srgbClr val="87D1F3"/>
                </a:solidFill>
                <a:ea typeface="Ebrima" panose="02000000000000000000" pitchFamily="2" charset="0"/>
                <a:cs typeface="Ebrima" panose="02000000000000000000" pitchFamily="2" charset="0"/>
              </a:rPr>
              <a:t> Department of Economics &amp; Management </a:t>
            </a:r>
            <a:r>
              <a:rPr lang="en-US" sz="800" b="1" spc="130" dirty="0">
                <a:solidFill>
                  <a:srgbClr val="87D1F3"/>
                </a:solidFill>
                <a:ea typeface="Ebrima" panose="02000000000000000000" pitchFamily="2" charset="0"/>
                <a:cs typeface="Ebrima" panose="02000000000000000000" pitchFamily="2" charset="0"/>
              </a:rPr>
              <a:t>and</a:t>
            </a:r>
            <a:r>
              <a:rPr lang="en-US" sz="1000" b="1" spc="130" dirty="0">
                <a:solidFill>
                  <a:srgbClr val="87D1F3"/>
                </a:solidFill>
                <a:ea typeface="Ebrima" panose="02000000000000000000" pitchFamily="2" charset="0"/>
                <a:cs typeface="Ebrima" panose="02000000000000000000" pitchFamily="2" charset="0"/>
              </a:rPr>
              <a:t> Faculty of Law</a:t>
            </a:r>
          </a:p>
          <a:p>
            <a:pPr marL="182880" marR="245745" algn="l">
              <a:tabLst>
                <a:tab pos="1384300" algn="l"/>
                <a:tab pos="2354580" algn="l"/>
                <a:tab pos="3240405" algn="l"/>
              </a:tabLst>
            </a:pPr>
            <a:r>
              <a:rPr lang="en-US" sz="1000" b="1" spc="130" dirty="0">
                <a:solidFill>
                  <a:srgbClr val="87D1F3"/>
                </a:solidFill>
                <a:ea typeface="Ebrima" panose="02000000000000000000" pitchFamily="2" charset="0"/>
                <a:cs typeface="Ebrima" panose="02000000000000000000" pitchFamily="2" charset="0"/>
              </a:rPr>
              <a:t>University of Trento</a:t>
            </a:r>
          </a:p>
          <a:p>
            <a:pPr marL="71755" marR="245745">
              <a:tabLst>
                <a:tab pos="1384300" algn="l"/>
                <a:tab pos="2354580" algn="l"/>
                <a:tab pos="3240405" algn="l"/>
              </a:tabLst>
            </a:pPr>
            <a:endParaRPr lang="en-US" sz="1000" b="1" spc="130" dirty="0">
              <a:solidFill>
                <a:srgbClr val="87D1F3"/>
              </a:solidFill>
              <a:ea typeface="Ebrima" panose="02000000000000000000" pitchFamily="2" charset="0"/>
              <a:cs typeface="Ebrima" panose="02000000000000000000" pitchFamily="2" charset="0"/>
            </a:endParaRPr>
          </a:p>
          <a:p>
            <a:pPr marL="71755" marR="245745">
              <a:tabLst>
                <a:tab pos="1384300" algn="l"/>
                <a:tab pos="2354580" algn="l"/>
                <a:tab pos="3240405" algn="l"/>
              </a:tabLst>
            </a:pPr>
            <a:endParaRPr lang="en-US" sz="1000" b="1" spc="130" dirty="0">
              <a:solidFill>
                <a:srgbClr val="87D1F3"/>
              </a:solidFill>
              <a:ea typeface="Ebrima" panose="02000000000000000000" pitchFamily="2" charset="0"/>
              <a:cs typeface="Ebrima" panose="02000000000000000000" pitchFamily="2" charset="0"/>
            </a:endParaRPr>
          </a:p>
        </p:txBody>
      </p:sp>
      <p:sp>
        <p:nvSpPr>
          <p:cNvPr id="702" name="object 702"/>
          <p:cNvSpPr txBox="1"/>
          <p:nvPr/>
        </p:nvSpPr>
        <p:spPr>
          <a:xfrm>
            <a:off x="336550" y="6042078"/>
            <a:ext cx="4794250" cy="1725295"/>
          </a:xfrm>
          <a:prstGeom prst="rect">
            <a:avLst/>
          </a:prstGeom>
          <a:solidFill>
            <a:schemeClr val="bg1">
              <a:lumMod val="50000"/>
            </a:schemeClr>
          </a:solidFill>
        </p:spPr>
        <p:txBody>
          <a:bodyPr vert="horz" wrap="square" lIns="0" tIns="12700" rIns="0" bIns="0" rtlCol="0">
            <a:spAutoFit/>
          </a:bodyPr>
          <a:lstStyle/>
          <a:p>
            <a:pPr marL="177800">
              <a:lnSpc>
                <a:spcPts val="1025"/>
              </a:lnSpc>
              <a:spcBef>
                <a:spcPts val="100"/>
              </a:spcBef>
            </a:pPr>
            <a:endParaRPr lang="it-IT" sz="900" b="1" spc="5" dirty="0">
              <a:solidFill>
                <a:schemeClr val="bg1"/>
              </a:solidFill>
              <a:latin typeface="Ebrima" panose="02000000000000000000" pitchFamily="2" charset="0"/>
              <a:ea typeface="Ebrima" panose="02000000000000000000" pitchFamily="2" charset="0"/>
              <a:cs typeface="Ebrima" panose="02000000000000000000" pitchFamily="2" charset="0"/>
            </a:endParaRPr>
          </a:p>
          <a:p>
            <a:pPr marL="177800">
              <a:lnSpc>
                <a:spcPts val="1025"/>
              </a:lnSpc>
              <a:spcBef>
                <a:spcPts val="100"/>
              </a:spcBef>
            </a:pPr>
            <a:r>
              <a:rPr lang="it-IT" sz="1200" b="1" spc="5" dirty="0">
                <a:solidFill>
                  <a:schemeClr val="bg1"/>
                </a:solidFill>
                <a:ea typeface="Ebrima" panose="02000000000000000000" pitchFamily="2" charset="0"/>
                <a:cs typeface="+mn-lt"/>
              </a:rPr>
              <a:t>CONTACTS</a:t>
            </a:r>
          </a:p>
          <a:p>
            <a:pPr marL="177800" algn="ctr">
              <a:lnSpc>
                <a:spcPts val="1025"/>
              </a:lnSpc>
              <a:spcBef>
                <a:spcPts val="100"/>
              </a:spcBef>
            </a:pPr>
            <a:endParaRPr sz="900" dirty="0">
              <a:solidFill>
                <a:schemeClr val="bg1"/>
              </a:solidFill>
              <a:ea typeface="Ebrima" panose="02000000000000000000" pitchFamily="2" charset="0"/>
              <a:cs typeface="+mn-lt"/>
            </a:endParaRPr>
          </a:p>
          <a:p>
            <a:pPr marL="177800"/>
            <a:r>
              <a:rPr lang="en-US" sz="800" dirty="0">
                <a:solidFill>
                  <a:schemeClr val="bg1"/>
                </a:solidFill>
                <a:cs typeface="+mn-lt"/>
              </a:rPr>
              <a:t>Faculty of Law, </a:t>
            </a:r>
            <a:r>
              <a:rPr lang="en-US" sz="800" dirty="0" err="1">
                <a:solidFill>
                  <a:schemeClr val="bg1"/>
                </a:solidFill>
                <a:cs typeface="+mn-lt"/>
              </a:rPr>
              <a:t>UniTrento</a:t>
            </a:r>
            <a:r>
              <a:rPr lang="en-US" sz="800" dirty="0">
                <a:solidFill>
                  <a:schemeClr val="bg1"/>
                </a:solidFill>
                <a:cs typeface="+mn-lt"/>
              </a:rPr>
              <a:t>          		School of International Studies, </a:t>
            </a:r>
            <a:r>
              <a:rPr lang="en-US" sz="800" dirty="0" err="1">
                <a:solidFill>
                  <a:schemeClr val="bg1"/>
                </a:solidFill>
                <a:cs typeface="+mn-lt"/>
              </a:rPr>
              <a:t>UniTrento</a:t>
            </a:r>
            <a:r>
              <a:rPr lang="en-US" sz="800" dirty="0">
                <a:solidFill>
                  <a:schemeClr val="bg1"/>
                </a:solidFill>
                <a:cs typeface="+mn-lt"/>
              </a:rPr>
              <a:t>                                                                          </a:t>
            </a:r>
            <a:endParaRPr lang="it-IT" sz="800" dirty="0">
              <a:solidFill>
                <a:schemeClr val="bg1"/>
              </a:solidFill>
              <a:cs typeface="+mn-lt"/>
            </a:endParaRPr>
          </a:p>
          <a:p>
            <a:pPr marL="177800"/>
            <a:r>
              <a:rPr lang="en-US" sz="800" dirty="0">
                <a:solidFill>
                  <a:schemeClr val="bg1"/>
                </a:solidFill>
                <a:cs typeface="+mn-lt"/>
              </a:rPr>
              <a:t>www.giurisprudenza.unitn.it/en		www.sis.unitn.it/en</a:t>
            </a:r>
            <a:endParaRPr lang="it-IT" sz="800" dirty="0">
              <a:solidFill>
                <a:schemeClr val="bg1"/>
              </a:solidFill>
              <a:cs typeface="+mn-lt"/>
            </a:endParaRPr>
          </a:p>
          <a:p>
            <a:pPr marL="177800"/>
            <a:r>
              <a:rPr lang="it-IT" sz="800" dirty="0">
                <a:solidFill>
                  <a:schemeClr val="bg1"/>
                </a:solidFill>
                <a:cs typeface="+mn-lt"/>
              </a:rPr>
              <a:t>Segreteria Eventi, tel. 0461-281866      		Segreteria Organizzativa, tel. 0461-283125-05                                                                             </a:t>
            </a:r>
          </a:p>
          <a:p>
            <a:pPr marL="177800"/>
            <a:r>
              <a:rPr lang="it-IT" sz="800" dirty="0">
                <a:solidFill>
                  <a:schemeClr val="bg1"/>
                </a:solidFill>
                <a:cs typeface="+mn-lt"/>
              </a:rPr>
              <a:t>e-mail: eventi.giurisprudenza@unitn.it 		e-mail: events.sis@unitn.it</a:t>
            </a:r>
          </a:p>
          <a:p>
            <a:pPr marL="177800"/>
            <a:endParaRPr lang="it-IT" sz="800" dirty="0">
              <a:solidFill>
                <a:schemeClr val="bg1"/>
              </a:solidFill>
              <a:cs typeface="+mn-lt"/>
            </a:endParaRPr>
          </a:p>
          <a:p>
            <a:pPr marL="177800"/>
            <a:endParaRPr lang="it-IT" sz="800" dirty="0">
              <a:solidFill>
                <a:schemeClr val="bg1"/>
              </a:solidFill>
              <a:cs typeface="+mn-lt"/>
            </a:endParaRPr>
          </a:p>
          <a:p>
            <a:pPr marL="177800"/>
            <a:r>
              <a:rPr lang="it-IT" sz="1100" b="1" spc="5" dirty="0">
                <a:solidFill>
                  <a:schemeClr val="bg1"/>
                </a:solidFill>
                <a:ea typeface="Ebrima" panose="02000000000000000000" pitchFamily="2" charset="0"/>
                <a:cs typeface="+mn-lt"/>
                <a:sym typeface="+mn-ea"/>
              </a:rPr>
              <a:t>WEB PAGE</a:t>
            </a:r>
          </a:p>
          <a:p>
            <a:pPr marL="177800"/>
            <a:endParaRPr lang="it-IT" sz="900" b="1" spc="5" dirty="0">
              <a:solidFill>
                <a:schemeClr val="bg1"/>
              </a:solidFill>
              <a:ea typeface="Ebrima" panose="02000000000000000000" pitchFamily="2" charset="0"/>
              <a:cs typeface="+mn-lt"/>
            </a:endParaRPr>
          </a:p>
          <a:p>
            <a:pPr marL="177800"/>
            <a:r>
              <a:rPr lang="it-IT" sz="800" b="1" dirty="0">
                <a:solidFill>
                  <a:schemeClr val="bg1"/>
                </a:solidFill>
                <a:cs typeface="+mn-lt"/>
                <a:sym typeface="+mn-ea"/>
                <a:hlinkClick r:id="rId3">
                  <a:extLst>
                    <a:ext uri="{A12FA001-AC4F-418D-AE19-62706E023703}">
                      <ahyp:hlinkClr xmlns:ahyp="http://schemas.microsoft.com/office/drawing/2018/hyperlinkcolor" val="tx"/>
                    </a:ext>
                  </a:extLst>
                </a:hlinkClick>
              </a:rPr>
              <a:t>https://webmagazine.unitn.it/ciclo/ateneo/114375/governing-global-health-in-times-of-pandemic</a:t>
            </a:r>
            <a:endParaRPr lang="it-IT" sz="800" b="1" dirty="0">
              <a:solidFill>
                <a:schemeClr val="bg1"/>
              </a:solidFill>
              <a:cs typeface="+mn-lt"/>
            </a:endParaRPr>
          </a:p>
          <a:p>
            <a:endParaRPr lang="it-IT" sz="800" dirty="0">
              <a:solidFill>
                <a:schemeClr val="bg1"/>
              </a:solidFill>
              <a:cs typeface="+mn-lt"/>
            </a:endParaRPr>
          </a:p>
        </p:txBody>
      </p:sp>
      <p:sp>
        <p:nvSpPr>
          <p:cNvPr id="709" name="object 709"/>
          <p:cNvSpPr/>
          <p:nvPr/>
        </p:nvSpPr>
        <p:spPr>
          <a:xfrm>
            <a:off x="0" y="266705"/>
            <a:ext cx="190500" cy="0"/>
          </a:xfrm>
          <a:custGeom>
            <a:avLst/>
            <a:gdLst/>
            <a:ahLst/>
            <a:cxnLst/>
            <a:rect l="l" t="t" r="r" b="b"/>
            <a:pathLst>
              <a:path w="190500">
                <a:moveTo>
                  <a:pt x="190500" y="0"/>
                </a:moveTo>
                <a:lnTo>
                  <a:pt x="0" y="0"/>
                </a:lnTo>
              </a:path>
            </a:pathLst>
          </a:custGeom>
          <a:ln w="3175">
            <a:solidFill>
              <a:srgbClr val="000000"/>
            </a:solidFill>
          </a:ln>
        </p:spPr>
        <p:txBody>
          <a:bodyPr wrap="square" lIns="0" tIns="0" rIns="0" bIns="0" rtlCol="0"/>
          <a:lstStyle/>
          <a:p>
            <a:endParaRPr/>
          </a:p>
        </p:txBody>
      </p:sp>
      <p:sp>
        <p:nvSpPr>
          <p:cNvPr id="710" name="object 710"/>
          <p:cNvSpPr/>
          <p:nvPr/>
        </p:nvSpPr>
        <p:spPr>
          <a:xfrm>
            <a:off x="10998898" y="266705"/>
            <a:ext cx="190500" cy="0"/>
          </a:xfrm>
          <a:custGeom>
            <a:avLst/>
            <a:gdLst/>
            <a:ahLst/>
            <a:cxnLst/>
            <a:rect l="l" t="t" r="r" b="b"/>
            <a:pathLst>
              <a:path w="190500">
                <a:moveTo>
                  <a:pt x="0" y="0"/>
                </a:moveTo>
                <a:lnTo>
                  <a:pt x="190500" y="0"/>
                </a:lnTo>
              </a:path>
            </a:pathLst>
          </a:custGeom>
          <a:ln w="3175">
            <a:solidFill>
              <a:srgbClr val="000000"/>
            </a:solidFill>
          </a:ln>
        </p:spPr>
        <p:txBody>
          <a:bodyPr wrap="square" lIns="0" tIns="0" rIns="0" bIns="0" rtlCol="0"/>
          <a:lstStyle/>
          <a:p>
            <a:endParaRPr/>
          </a:p>
        </p:txBody>
      </p:sp>
      <p:sp>
        <p:nvSpPr>
          <p:cNvPr id="711" name="object 711"/>
          <p:cNvSpPr/>
          <p:nvPr/>
        </p:nvSpPr>
        <p:spPr>
          <a:xfrm>
            <a:off x="0" y="7826710"/>
            <a:ext cx="190500" cy="0"/>
          </a:xfrm>
          <a:custGeom>
            <a:avLst/>
            <a:gdLst/>
            <a:ahLst/>
            <a:cxnLst/>
            <a:rect l="l" t="t" r="r" b="b"/>
            <a:pathLst>
              <a:path w="190500">
                <a:moveTo>
                  <a:pt x="190500" y="0"/>
                </a:moveTo>
                <a:lnTo>
                  <a:pt x="0" y="0"/>
                </a:lnTo>
              </a:path>
            </a:pathLst>
          </a:custGeom>
          <a:ln w="3175">
            <a:solidFill>
              <a:srgbClr val="000000"/>
            </a:solidFill>
          </a:ln>
        </p:spPr>
        <p:txBody>
          <a:bodyPr wrap="square" lIns="0" tIns="0" rIns="0" bIns="0" rtlCol="0"/>
          <a:lstStyle/>
          <a:p>
            <a:endParaRPr/>
          </a:p>
        </p:txBody>
      </p:sp>
      <p:sp>
        <p:nvSpPr>
          <p:cNvPr id="712" name="object 712"/>
          <p:cNvSpPr/>
          <p:nvPr/>
        </p:nvSpPr>
        <p:spPr>
          <a:xfrm>
            <a:off x="10998898" y="7826710"/>
            <a:ext cx="190500" cy="0"/>
          </a:xfrm>
          <a:custGeom>
            <a:avLst/>
            <a:gdLst/>
            <a:ahLst/>
            <a:cxnLst/>
            <a:rect l="l" t="t" r="r" b="b"/>
            <a:pathLst>
              <a:path w="190500">
                <a:moveTo>
                  <a:pt x="0" y="0"/>
                </a:moveTo>
                <a:lnTo>
                  <a:pt x="190500" y="0"/>
                </a:lnTo>
              </a:path>
            </a:pathLst>
          </a:custGeom>
          <a:ln w="3175">
            <a:solidFill>
              <a:srgbClr val="000000"/>
            </a:solidFill>
          </a:ln>
        </p:spPr>
        <p:txBody>
          <a:bodyPr wrap="square" lIns="0" tIns="0" rIns="0" bIns="0" rtlCol="0"/>
          <a:lstStyle/>
          <a:p>
            <a:endParaRPr/>
          </a:p>
        </p:txBody>
      </p:sp>
      <p:sp>
        <p:nvSpPr>
          <p:cNvPr id="713" name="object 713"/>
          <p:cNvSpPr/>
          <p:nvPr/>
        </p:nvSpPr>
        <p:spPr>
          <a:xfrm>
            <a:off x="266700" y="5"/>
            <a:ext cx="0" cy="190500"/>
          </a:xfrm>
          <a:custGeom>
            <a:avLst/>
            <a:gdLst/>
            <a:ahLst/>
            <a:cxnLst/>
            <a:rect l="l" t="t" r="r" b="b"/>
            <a:pathLst>
              <a:path h="190500">
                <a:moveTo>
                  <a:pt x="0" y="190500"/>
                </a:moveTo>
                <a:lnTo>
                  <a:pt x="0" y="0"/>
                </a:lnTo>
              </a:path>
            </a:pathLst>
          </a:custGeom>
          <a:ln w="3175">
            <a:solidFill>
              <a:srgbClr val="000000"/>
            </a:solidFill>
          </a:ln>
        </p:spPr>
        <p:txBody>
          <a:bodyPr wrap="square" lIns="0" tIns="0" rIns="0" bIns="0" rtlCol="0"/>
          <a:lstStyle/>
          <a:p>
            <a:endParaRPr/>
          </a:p>
        </p:txBody>
      </p:sp>
      <p:sp>
        <p:nvSpPr>
          <p:cNvPr id="714" name="object 714"/>
          <p:cNvSpPr/>
          <p:nvPr/>
        </p:nvSpPr>
        <p:spPr>
          <a:xfrm>
            <a:off x="266700" y="7902910"/>
            <a:ext cx="0" cy="190500"/>
          </a:xfrm>
          <a:custGeom>
            <a:avLst/>
            <a:gdLst/>
            <a:ahLst/>
            <a:cxnLst/>
            <a:rect l="l" t="t" r="r" b="b"/>
            <a:pathLst>
              <a:path h="190500">
                <a:moveTo>
                  <a:pt x="0" y="0"/>
                </a:moveTo>
                <a:lnTo>
                  <a:pt x="0" y="190500"/>
                </a:lnTo>
              </a:path>
            </a:pathLst>
          </a:custGeom>
          <a:ln w="3175">
            <a:solidFill>
              <a:srgbClr val="000000"/>
            </a:solidFill>
          </a:ln>
        </p:spPr>
        <p:txBody>
          <a:bodyPr wrap="square" lIns="0" tIns="0" rIns="0" bIns="0" rtlCol="0"/>
          <a:lstStyle/>
          <a:p>
            <a:endParaRPr/>
          </a:p>
        </p:txBody>
      </p:sp>
      <p:sp>
        <p:nvSpPr>
          <p:cNvPr id="715" name="object 715"/>
          <p:cNvSpPr/>
          <p:nvPr/>
        </p:nvSpPr>
        <p:spPr>
          <a:xfrm>
            <a:off x="10922698" y="5"/>
            <a:ext cx="0" cy="190500"/>
          </a:xfrm>
          <a:custGeom>
            <a:avLst/>
            <a:gdLst/>
            <a:ahLst/>
            <a:cxnLst/>
            <a:rect l="l" t="t" r="r" b="b"/>
            <a:pathLst>
              <a:path h="190500">
                <a:moveTo>
                  <a:pt x="0" y="190500"/>
                </a:moveTo>
                <a:lnTo>
                  <a:pt x="0" y="0"/>
                </a:lnTo>
              </a:path>
            </a:pathLst>
          </a:custGeom>
          <a:ln w="3175">
            <a:solidFill>
              <a:srgbClr val="000000"/>
            </a:solidFill>
          </a:ln>
        </p:spPr>
        <p:txBody>
          <a:bodyPr wrap="square" lIns="0" tIns="0" rIns="0" bIns="0" rtlCol="0"/>
          <a:lstStyle/>
          <a:p>
            <a:endParaRPr/>
          </a:p>
        </p:txBody>
      </p:sp>
      <p:sp>
        <p:nvSpPr>
          <p:cNvPr id="716" name="object 716"/>
          <p:cNvSpPr/>
          <p:nvPr/>
        </p:nvSpPr>
        <p:spPr>
          <a:xfrm>
            <a:off x="10922698" y="7902910"/>
            <a:ext cx="0" cy="190500"/>
          </a:xfrm>
          <a:custGeom>
            <a:avLst/>
            <a:gdLst/>
            <a:ahLst/>
            <a:cxnLst/>
            <a:rect l="l" t="t" r="r" b="b"/>
            <a:pathLst>
              <a:path h="190500">
                <a:moveTo>
                  <a:pt x="0" y="0"/>
                </a:moveTo>
                <a:lnTo>
                  <a:pt x="0" y="190500"/>
                </a:lnTo>
              </a:path>
            </a:pathLst>
          </a:custGeom>
          <a:ln w="3175">
            <a:solidFill>
              <a:srgbClr val="000000"/>
            </a:solidFill>
          </a:ln>
        </p:spPr>
        <p:txBody>
          <a:bodyPr wrap="square" lIns="0" tIns="0" rIns="0" bIns="0" rtlCol="0"/>
          <a:lstStyle/>
          <a:p>
            <a:endParaRPr/>
          </a:p>
        </p:txBody>
      </p:sp>
      <p:sp>
        <p:nvSpPr>
          <p:cNvPr id="717" name="object 717"/>
          <p:cNvSpPr/>
          <p:nvPr/>
        </p:nvSpPr>
        <p:spPr>
          <a:xfrm>
            <a:off x="5594700" y="0"/>
            <a:ext cx="0" cy="114300"/>
          </a:xfrm>
          <a:custGeom>
            <a:avLst/>
            <a:gdLst/>
            <a:ahLst/>
            <a:cxnLst/>
            <a:rect l="l" t="t" r="r" b="b"/>
            <a:pathLst>
              <a:path h="114300">
                <a:moveTo>
                  <a:pt x="0" y="114305"/>
                </a:moveTo>
                <a:lnTo>
                  <a:pt x="0" y="0"/>
                </a:lnTo>
              </a:path>
              <a:path h="114300">
                <a:moveTo>
                  <a:pt x="0" y="114305"/>
                </a:moveTo>
                <a:lnTo>
                  <a:pt x="0" y="0"/>
                </a:lnTo>
              </a:path>
              <a:path h="114300">
                <a:moveTo>
                  <a:pt x="0" y="114305"/>
                </a:moveTo>
                <a:lnTo>
                  <a:pt x="0" y="0"/>
                </a:lnTo>
              </a:path>
            </a:pathLst>
          </a:custGeom>
          <a:ln w="3175">
            <a:solidFill>
              <a:srgbClr val="000000"/>
            </a:solidFill>
          </a:ln>
        </p:spPr>
        <p:txBody>
          <a:bodyPr wrap="square" lIns="0" tIns="0" rIns="0" bIns="0" rtlCol="0"/>
          <a:lstStyle/>
          <a:p>
            <a:endParaRPr/>
          </a:p>
        </p:txBody>
      </p:sp>
      <p:sp>
        <p:nvSpPr>
          <p:cNvPr id="718" name="object 718"/>
          <p:cNvSpPr/>
          <p:nvPr/>
        </p:nvSpPr>
        <p:spPr>
          <a:xfrm>
            <a:off x="5594700" y="7979110"/>
            <a:ext cx="0" cy="114300"/>
          </a:xfrm>
          <a:custGeom>
            <a:avLst/>
            <a:gdLst/>
            <a:ahLst/>
            <a:cxnLst/>
            <a:rect l="l" t="t" r="r" b="b"/>
            <a:pathLst>
              <a:path h="114300">
                <a:moveTo>
                  <a:pt x="0" y="0"/>
                </a:moveTo>
                <a:lnTo>
                  <a:pt x="0" y="114294"/>
                </a:lnTo>
              </a:path>
              <a:path h="114300">
                <a:moveTo>
                  <a:pt x="0" y="0"/>
                </a:moveTo>
                <a:lnTo>
                  <a:pt x="0" y="114294"/>
                </a:lnTo>
              </a:path>
              <a:path h="114300">
                <a:moveTo>
                  <a:pt x="0" y="0"/>
                </a:moveTo>
                <a:lnTo>
                  <a:pt x="0" y="114294"/>
                </a:lnTo>
              </a:path>
            </a:pathLst>
          </a:custGeom>
          <a:ln w="3175">
            <a:solidFill>
              <a:srgbClr val="000000"/>
            </a:solidFill>
          </a:ln>
        </p:spPr>
        <p:txBody>
          <a:bodyPr wrap="square" lIns="0" tIns="0" rIns="0" bIns="0" rtlCol="0"/>
          <a:lstStyle/>
          <a:p>
            <a:endParaRPr/>
          </a:p>
        </p:txBody>
      </p:sp>
      <p:sp>
        <p:nvSpPr>
          <p:cNvPr id="3" name="Rectangle 2"/>
          <p:cNvSpPr>
            <a:spLocks noChangeArrowheads="1"/>
          </p:cNvSpPr>
          <p:nvPr/>
        </p:nvSpPr>
        <p:spPr bwMode="auto">
          <a:xfrm>
            <a:off x="0" y="0"/>
            <a:ext cx="11188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en-GB" altLang="it-IT" sz="1200" b="1" i="0" u="none" strike="noStrike" cap="none" normalizeH="0" baseline="0">
                <a:ln>
                  <a:noFill/>
                </a:ln>
                <a:solidFill>
                  <a:srgbClr val="FFFFFF"/>
                </a:solidFill>
                <a:effectLst/>
                <a:latin typeface="Calibri" panose="020F0502020204030204" pitchFamily="34" charset="0"/>
                <a:ea typeface="Microsoft YaHei UI Light" panose="020B0502040204020203" pitchFamily="34" charset="-122"/>
                <a:cs typeface="Calibri" panose="020F0502020204030204" pitchFamily="34" charset="0"/>
              </a:rPr>
              <a:t>PARTICIPANTS</a:t>
            </a:r>
            <a:endParaRPr kumimoji="0" lang="it-IT" altLang="it-IT" sz="7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pPr>
            <a:endParaRPr kumimoji="0" lang="it-IT" altLang="it-IT" sz="1800" b="0" i="0" u="none" strike="noStrike" cap="none" normalizeH="0" baseline="0">
              <a:ln>
                <a:noFill/>
              </a:ln>
              <a:solidFill>
                <a:schemeClr val="tx1"/>
              </a:solidFill>
              <a:effectLst/>
              <a:latin typeface="Arial" panose="020B0604020202020204" pitchFamily="34" charset="0"/>
            </a:endParaRPr>
          </a:p>
        </p:txBody>
      </p:sp>
      <p:cxnSp>
        <p:nvCxnSpPr>
          <p:cNvPr id="97" name="Connettore diritto 96"/>
          <p:cNvCxnSpPr/>
          <p:nvPr/>
        </p:nvCxnSpPr>
        <p:spPr>
          <a:xfrm flipH="1">
            <a:off x="6469380" y="11196320"/>
            <a:ext cx="15240" cy="6751320"/>
          </a:xfrm>
          <a:prstGeom prst="line">
            <a:avLst/>
          </a:prstGeom>
          <a:ln>
            <a:solidFill>
              <a:srgbClr val="7DDDFF"/>
            </a:solidFill>
          </a:ln>
        </p:spPr>
        <p:style>
          <a:lnRef idx="1">
            <a:schemeClr val="accent1"/>
          </a:lnRef>
          <a:fillRef idx="0">
            <a:schemeClr val="accent1"/>
          </a:fillRef>
          <a:effectRef idx="0">
            <a:schemeClr val="accent1"/>
          </a:effectRef>
          <a:fontRef idx="minor">
            <a:schemeClr val="tx1"/>
          </a:fontRef>
        </p:style>
      </p:cxnSp>
      <p:sp>
        <p:nvSpPr>
          <p:cNvPr id="703" name="object 703"/>
          <p:cNvSpPr txBox="1"/>
          <p:nvPr/>
        </p:nvSpPr>
        <p:spPr>
          <a:xfrm flipH="1">
            <a:off x="9785350" y="611606"/>
            <a:ext cx="76944" cy="1652269"/>
          </a:xfrm>
          <a:prstGeom prst="rect">
            <a:avLst/>
          </a:prstGeom>
        </p:spPr>
        <p:txBody>
          <a:bodyPr vert="vert270" wrap="square" lIns="0" tIns="9525" rIns="0" bIns="0" rtlCol="0">
            <a:spAutoFit/>
          </a:bodyPr>
          <a:lstStyle/>
          <a:p>
            <a:pPr marL="12700">
              <a:lnSpc>
                <a:spcPct val="100000"/>
              </a:lnSpc>
              <a:spcBef>
                <a:spcPts val="75"/>
              </a:spcBef>
            </a:pPr>
            <a:r>
              <a:rPr lang="it-IT" sz="500" dirty="0">
                <a:solidFill>
                  <a:schemeClr val="bg1"/>
                </a:solidFill>
                <a:hlinkClick r:id="rId4"/>
              </a:rPr>
              <a:t>Stock.Adobe.com</a:t>
            </a:r>
            <a:r>
              <a:rPr lang="it-IT" sz="500" dirty="0">
                <a:solidFill>
                  <a:schemeClr val="bg1"/>
                </a:solidFill>
              </a:rPr>
              <a:t>, ©Vera </a:t>
            </a:r>
            <a:r>
              <a:rPr lang="it-IT" sz="500" dirty="0" err="1">
                <a:solidFill>
                  <a:schemeClr val="bg1"/>
                </a:solidFill>
              </a:rPr>
              <a:t>Aksionava</a:t>
            </a:r>
            <a:endParaRPr sz="500" dirty="0">
              <a:solidFill>
                <a:schemeClr val="bg1"/>
              </a:solidFill>
              <a:latin typeface="Arial MT"/>
              <a:cs typeface="Arial MT"/>
            </a:endParaRPr>
          </a:p>
        </p:txBody>
      </p:sp>
      <p:pic>
        <p:nvPicPr>
          <p:cNvPr id="99" name="Immagine 98"/>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556750" y="239843"/>
            <a:ext cx="1162106" cy="360000"/>
          </a:xfrm>
          <a:prstGeom prst="rect">
            <a:avLst/>
          </a:prstGeom>
          <a:noFill/>
          <a:ln>
            <a:noFill/>
          </a:ln>
        </p:spPr>
      </p:pic>
      <p:pic>
        <p:nvPicPr>
          <p:cNvPr id="12" name="Immagine 11"/>
          <p:cNvPicPr>
            <a:picLocks noChangeAspect="1"/>
          </p:cNvPicPr>
          <p:nvPr/>
        </p:nvPicPr>
        <p:blipFill>
          <a:blip r:embed="rId6"/>
          <a:stretch>
            <a:fillRect/>
          </a:stretch>
        </p:blipFill>
        <p:spPr>
          <a:xfrm>
            <a:off x="5595620" y="902970"/>
            <a:ext cx="5594350" cy="4807585"/>
          </a:xfrm>
          <a:prstGeom prst="rect">
            <a:avLst/>
          </a:prstGeom>
        </p:spPr>
      </p:pic>
      <p:sp>
        <p:nvSpPr>
          <p:cNvPr id="4" name="Rettangolo 3"/>
          <p:cNvSpPr/>
          <p:nvPr/>
        </p:nvSpPr>
        <p:spPr>
          <a:xfrm>
            <a:off x="266700" y="5738565"/>
            <a:ext cx="4733925" cy="276999"/>
          </a:xfrm>
          <a:prstGeom prst="rect">
            <a:avLst/>
          </a:prstGeom>
        </p:spPr>
        <p:txBody>
          <a:bodyPr wrap="square">
            <a:spAutoFit/>
          </a:bodyPr>
          <a:lstStyle/>
          <a:p>
            <a:pPr algn="just"/>
            <a:r>
              <a:rPr lang="en-GB" sz="400" i="1" dirty="0">
                <a:latin typeface="Tahoma" panose="020B0604030504040204" pitchFamily="34" charset="0"/>
                <a:ea typeface="Tahoma" panose="020B0604030504040204" pitchFamily="34" charset="0"/>
                <a:cs typeface="Tahoma" panose="020B0604030504040204" pitchFamily="34" charset="0"/>
              </a:rPr>
              <a:t>The Project ‘The World Health Organization in the COVID-19 emergency: functions, limits and territorial impact’ is financed </a:t>
            </a:r>
            <a:r>
              <a:rPr lang="it-IT" sz="400" i="1" dirty="0">
                <a:latin typeface="Tahoma" panose="020B0604030504040204" pitchFamily="34" charset="0"/>
                <a:ea typeface="Tahoma" panose="020B0604030504040204" pitchFamily="34" charset="0"/>
                <a:cs typeface="Tahoma" panose="020B0604030504040204" pitchFamily="34" charset="0"/>
              </a:rPr>
              <a:t>by the </a:t>
            </a:r>
            <a:r>
              <a:rPr lang="it-IT" sz="400" i="1" dirty="0" err="1">
                <a:latin typeface="Tahoma" panose="020B0604030504040204" pitchFamily="34" charset="0"/>
                <a:ea typeface="Tahoma" panose="020B0604030504040204" pitchFamily="34" charset="0"/>
                <a:cs typeface="Tahoma" panose="020B0604030504040204" pitchFamily="34" charset="0"/>
              </a:rPr>
              <a:t>University</a:t>
            </a:r>
            <a:r>
              <a:rPr lang="it-IT" sz="400" i="1" dirty="0">
                <a:latin typeface="Tahoma" panose="020B0604030504040204" pitchFamily="34" charset="0"/>
                <a:ea typeface="Tahoma" panose="020B0604030504040204" pitchFamily="34" charset="0"/>
                <a:cs typeface="Tahoma" panose="020B0604030504040204" pitchFamily="34" charset="0"/>
              </a:rPr>
              <a:t> of Trento Covid-19  Research Fund.</a:t>
            </a:r>
            <a:endParaRPr lang="it-IT" sz="400" i="1" dirty="0"/>
          </a:p>
          <a:p>
            <a:pPr algn="just">
              <a:spcAft>
                <a:spcPts val="0"/>
              </a:spcAft>
            </a:pPr>
            <a:r>
              <a:rPr lang="en-US" sz="400" i="1" dirty="0">
                <a:latin typeface="Tahoma" panose="020B0604030504040204" pitchFamily="34" charset="0"/>
                <a:ea typeface="Tahoma" panose="020B0604030504040204" pitchFamily="34" charset="0"/>
                <a:cs typeface="Tahoma" panose="020B0604030504040204" pitchFamily="34" charset="0"/>
              </a:rPr>
              <a:t>The ‘COVID19 Litigation Project’ has been developed thanks to the financial support of the World Health Organization. </a:t>
            </a:r>
          </a:p>
          <a:p>
            <a:pPr algn="just">
              <a:spcAft>
                <a:spcPts val="0"/>
              </a:spcAft>
            </a:pPr>
            <a:r>
              <a:rPr lang="en-US" sz="400" i="1" dirty="0">
                <a:latin typeface="Tahoma" panose="020B0604030504040204" pitchFamily="34" charset="0"/>
                <a:ea typeface="Tahoma" panose="020B0604030504040204" pitchFamily="34" charset="0"/>
                <a:cs typeface="Tahoma" panose="020B0604030504040204" pitchFamily="34" charset="0"/>
              </a:rPr>
              <a:t>The Conference on ‘COVID19 Litigation’ is financed by the Faculty of Law through the funds of the Ministry of Education ("</a:t>
            </a:r>
            <a:r>
              <a:rPr lang="en-US" sz="400" i="1" dirty="0" err="1">
                <a:latin typeface="Tahoma" panose="020B0604030504040204" pitchFamily="34" charset="0"/>
                <a:ea typeface="Tahoma" panose="020B0604030504040204" pitchFamily="34" charset="0"/>
                <a:cs typeface="Tahoma" panose="020B0604030504040204" pitchFamily="34" charset="0"/>
              </a:rPr>
              <a:t>Dipartimenti</a:t>
            </a:r>
            <a:r>
              <a:rPr lang="en-US" sz="400" i="1" dirty="0">
                <a:latin typeface="Tahoma" panose="020B0604030504040204" pitchFamily="34" charset="0"/>
                <a:ea typeface="Tahoma" panose="020B0604030504040204" pitchFamily="34" charset="0"/>
                <a:cs typeface="Tahoma" panose="020B0604030504040204" pitchFamily="34" charset="0"/>
              </a:rPr>
              <a:t> di </a:t>
            </a:r>
            <a:r>
              <a:rPr lang="en-US" sz="400" i="1" dirty="0" err="1">
                <a:latin typeface="Tahoma" panose="020B0604030504040204" pitchFamily="34" charset="0"/>
                <a:ea typeface="Tahoma" panose="020B0604030504040204" pitchFamily="34" charset="0"/>
                <a:cs typeface="Tahoma" panose="020B0604030504040204" pitchFamily="34" charset="0"/>
              </a:rPr>
              <a:t>Eccellenza</a:t>
            </a:r>
            <a:r>
              <a:rPr lang="en-US" sz="400" i="1" dirty="0">
                <a:latin typeface="Tahoma" panose="020B0604030504040204" pitchFamily="34" charset="0"/>
                <a:ea typeface="Tahoma" panose="020B0604030504040204" pitchFamily="34" charset="0"/>
                <a:cs typeface="Tahoma" panose="020B0604030504040204" pitchFamily="34" charset="0"/>
              </a:rPr>
              <a:t>" Project)</a:t>
            </a:r>
            <a:r>
              <a:rPr lang="it-IT" sz="400" i="1" dirty="0">
                <a:latin typeface="Tahoma" panose="020B0604030504040204" pitchFamily="34" charset="0"/>
                <a:ea typeface="Tahoma" panose="020B0604030504040204" pitchFamily="34" charset="0"/>
                <a:cs typeface="Tahoma" panose="020B0604030504040204" pitchFamily="34" charset="0"/>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 name="object 348"/>
          <p:cNvSpPr/>
          <p:nvPr/>
        </p:nvSpPr>
        <p:spPr>
          <a:xfrm>
            <a:off x="0" y="266705"/>
            <a:ext cx="190500" cy="0"/>
          </a:xfrm>
          <a:custGeom>
            <a:avLst/>
            <a:gdLst/>
            <a:ahLst/>
            <a:cxnLst/>
            <a:rect l="l" t="t" r="r" b="b"/>
            <a:pathLst>
              <a:path w="190500">
                <a:moveTo>
                  <a:pt x="190500" y="0"/>
                </a:moveTo>
                <a:lnTo>
                  <a:pt x="0" y="0"/>
                </a:lnTo>
              </a:path>
            </a:pathLst>
          </a:custGeom>
          <a:ln w="3175">
            <a:solidFill>
              <a:srgbClr val="000000"/>
            </a:solidFill>
          </a:ln>
        </p:spPr>
        <p:txBody>
          <a:bodyPr wrap="square" lIns="0" tIns="0" rIns="0" bIns="0" rtlCol="0"/>
          <a:lstStyle/>
          <a:p>
            <a:endParaRPr/>
          </a:p>
        </p:txBody>
      </p:sp>
      <p:sp>
        <p:nvSpPr>
          <p:cNvPr id="349" name="object 349"/>
          <p:cNvSpPr/>
          <p:nvPr/>
        </p:nvSpPr>
        <p:spPr>
          <a:xfrm>
            <a:off x="10998898" y="266705"/>
            <a:ext cx="190500" cy="0"/>
          </a:xfrm>
          <a:custGeom>
            <a:avLst/>
            <a:gdLst/>
            <a:ahLst/>
            <a:cxnLst/>
            <a:rect l="l" t="t" r="r" b="b"/>
            <a:pathLst>
              <a:path w="190500">
                <a:moveTo>
                  <a:pt x="0" y="0"/>
                </a:moveTo>
                <a:lnTo>
                  <a:pt x="190500" y="0"/>
                </a:lnTo>
              </a:path>
            </a:pathLst>
          </a:custGeom>
          <a:ln w="3175">
            <a:solidFill>
              <a:srgbClr val="000000"/>
            </a:solidFill>
          </a:ln>
        </p:spPr>
        <p:txBody>
          <a:bodyPr wrap="square" lIns="0" tIns="0" rIns="0" bIns="0" rtlCol="0"/>
          <a:lstStyle/>
          <a:p>
            <a:endParaRPr/>
          </a:p>
        </p:txBody>
      </p:sp>
      <p:sp>
        <p:nvSpPr>
          <p:cNvPr id="350" name="object 350"/>
          <p:cNvSpPr/>
          <p:nvPr/>
        </p:nvSpPr>
        <p:spPr>
          <a:xfrm>
            <a:off x="0" y="7826710"/>
            <a:ext cx="190500" cy="0"/>
          </a:xfrm>
          <a:custGeom>
            <a:avLst/>
            <a:gdLst/>
            <a:ahLst/>
            <a:cxnLst/>
            <a:rect l="l" t="t" r="r" b="b"/>
            <a:pathLst>
              <a:path w="190500">
                <a:moveTo>
                  <a:pt x="190500" y="0"/>
                </a:moveTo>
                <a:lnTo>
                  <a:pt x="0" y="0"/>
                </a:lnTo>
              </a:path>
            </a:pathLst>
          </a:custGeom>
          <a:ln w="3175">
            <a:solidFill>
              <a:srgbClr val="000000"/>
            </a:solidFill>
          </a:ln>
        </p:spPr>
        <p:txBody>
          <a:bodyPr wrap="square" lIns="0" tIns="0" rIns="0" bIns="0" rtlCol="0"/>
          <a:lstStyle/>
          <a:p>
            <a:endParaRPr/>
          </a:p>
        </p:txBody>
      </p:sp>
      <p:sp>
        <p:nvSpPr>
          <p:cNvPr id="351" name="object 351"/>
          <p:cNvSpPr/>
          <p:nvPr/>
        </p:nvSpPr>
        <p:spPr>
          <a:xfrm>
            <a:off x="10998898" y="7826710"/>
            <a:ext cx="190500" cy="0"/>
          </a:xfrm>
          <a:custGeom>
            <a:avLst/>
            <a:gdLst/>
            <a:ahLst/>
            <a:cxnLst/>
            <a:rect l="l" t="t" r="r" b="b"/>
            <a:pathLst>
              <a:path w="190500">
                <a:moveTo>
                  <a:pt x="0" y="0"/>
                </a:moveTo>
                <a:lnTo>
                  <a:pt x="190500" y="0"/>
                </a:lnTo>
              </a:path>
            </a:pathLst>
          </a:custGeom>
          <a:ln w="3175">
            <a:solidFill>
              <a:srgbClr val="000000"/>
            </a:solidFill>
          </a:ln>
        </p:spPr>
        <p:txBody>
          <a:bodyPr wrap="square" lIns="0" tIns="0" rIns="0" bIns="0" rtlCol="0"/>
          <a:lstStyle/>
          <a:p>
            <a:endParaRPr/>
          </a:p>
        </p:txBody>
      </p:sp>
      <p:sp>
        <p:nvSpPr>
          <p:cNvPr id="352" name="object 352"/>
          <p:cNvSpPr/>
          <p:nvPr/>
        </p:nvSpPr>
        <p:spPr>
          <a:xfrm>
            <a:off x="266700" y="5"/>
            <a:ext cx="0" cy="190500"/>
          </a:xfrm>
          <a:custGeom>
            <a:avLst/>
            <a:gdLst/>
            <a:ahLst/>
            <a:cxnLst/>
            <a:rect l="l" t="t" r="r" b="b"/>
            <a:pathLst>
              <a:path h="190500">
                <a:moveTo>
                  <a:pt x="0" y="190500"/>
                </a:moveTo>
                <a:lnTo>
                  <a:pt x="0" y="0"/>
                </a:lnTo>
              </a:path>
            </a:pathLst>
          </a:custGeom>
          <a:ln w="3175">
            <a:solidFill>
              <a:srgbClr val="000000"/>
            </a:solidFill>
          </a:ln>
        </p:spPr>
        <p:txBody>
          <a:bodyPr wrap="square" lIns="0" tIns="0" rIns="0" bIns="0" rtlCol="0"/>
          <a:lstStyle/>
          <a:p>
            <a:endParaRPr/>
          </a:p>
        </p:txBody>
      </p:sp>
      <p:sp>
        <p:nvSpPr>
          <p:cNvPr id="353" name="object 353"/>
          <p:cNvSpPr/>
          <p:nvPr/>
        </p:nvSpPr>
        <p:spPr>
          <a:xfrm>
            <a:off x="266700" y="7902910"/>
            <a:ext cx="0" cy="190500"/>
          </a:xfrm>
          <a:custGeom>
            <a:avLst/>
            <a:gdLst/>
            <a:ahLst/>
            <a:cxnLst/>
            <a:rect l="l" t="t" r="r" b="b"/>
            <a:pathLst>
              <a:path h="190500">
                <a:moveTo>
                  <a:pt x="0" y="0"/>
                </a:moveTo>
                <a:lnTo>
                  <a:pt x="0" y="190500"/>
                </a:lnTo>
              </a:path>
            </a:pathLst>
          </a:custGeom>
          <a:ln w="3175">
            <a:solidFill>
              <a:srgbClr val="000000"/>
            </a:solidFill>
          </a:ln>
        </p:spPr>
        <p:txBody>
          <a:bodyPr wrap="square" lIns="0" tIns="0" rIns="0" bIns="0" rtlCol="0"/>
          <a:lstStyle/>
          <a:p>
            <a:endParaRPr/>
          </a:p>
        </p:txBody>
      </p:sp>
      <p:sp>
        <p:nvSpPr>
          <p:cNvPr id="354" name="object 354"/>
          <p:cNvSpPr/>
          <p:nvPr/>
        </p:nvSpPr>
        <p:spPr>
          <a:xfrm>
            <a:off x="10922698" y="5"/>
            <a:ext cx="0" cy="190500"/>
          </a:xfrm>
          <a:custGeom>
            <a:avLst/>
            <a:gdLst/>
            <a:ahLst/>
            <a:cxnLst/>
            <a:rect l="l" t="t" r="r" b="b"/>
            <a:pathLst>
              <a:path h="190500">
                <a:moveTo>
                  <a:pt x="0" y="190500"/>
                </a:moveTo>
                <a:lnTo>
                  <a:pt x="0" y="0"/>
                </a:lnTo>
              </a:path>
            </a:pathLst>
          </a:custGeom>
          <a:ln w="3175">
            <a:solidFill>
              <a:srgbClr val="000000"/>
            </a:solidFill>
          </a:ln>
        </p:spPr>
        <p:txBody>
          <a:bodyPr wrap="square" lIns="0" tIns="0" rIns="0" bIns="0" rtlCol="0"/>
          <a:lstStyle/>
          <a:p>
            <a:endParaRPr/>
          </a:p>
        </p:txBody>
      </p:sp>
      <p:sp>
        <p:nvSpPr>
          <p:cNvPr id="355" name="object 355"/>
          <p:cNvSpPr/>
          <p:nvPr/>
        </p:nvSpPr>
        <p:spPr>
          <a:xfrm>
            <a:off x="5594700" y="0"/>
            <a:ext cx="0" cy="114300"/>
          </a:xfrm>
          <a:custGeom>
            <a:avLst/>
            <a:gdLst/>
            <a:ahLst/>
            <a:cxnLst/>
            <a:rect l="l" t="t" r="r" b="b"/>
            <a:pathLst>
              <a:path h="114300">
                <a:moveTo>
                  <a:pt x="0" y="114305"/>
                </a:moveTo>
                <a:lnTo>
                  <a:pt x="0" y="0"/>
                </a:lnTo>
              </a:path>
              <a:path h="114300">
                <a:moveTo>
                  <a:pt x="0" y="114305"/>
                </a:moveTo>
                <a:lnTo>
                  <a:pt x="0" y="0"/>
                </a:lnTo>
              </a:path>
              <a:path h="114300">
                <a:moveTo>
                  <a:pt x="0" y="114305"/>
                </a:moveTo>
                <a:lnTo>
                  <a:pt x="0" y="0"/>
                </a:lnTo>
              </a:path>
            </a:pathLst>
          </a:custGeom>
          <a:ln w="3175">
            <a:solidFill>
              <a:srgbClr val="000000"/>
            </a:solidFill>
          </a:ln>
        </p:spPr>
        <p:txBody>
          <a:bodyPr wrap="square" lIns="0" tIns="0" rIns="0" bIns="0" rtlCol="0"/>
          <a:lstStyle/>
          <a:p>
            <a:endParaRPr/>
          </a:p>
        </p:txBody>
      </p:sp>
      <p:sp>
        <p:nvSpPr>
          <p:cNvPr id="6" name="Rettangolo 5"/>
          <p:cNvSpPr/>
          <p:nvPr/>
        </p:nvSpPr>
        <p:spPr>
          <a:xfrm>
            <a:off x="442385" y="682660"/>
            <a:ext cx="4942765" cy="6201698"/>
          </a:xfrm>
          <a:prstGeom prst="rect">
            <a:avLst/>
          </a:prstGeom>
        </p:spPr>
        <p:txBody>
          <a:bodyPr wrap="square">
            <a:spAutoFit/>
          </a:bodyPr>
          <a:lstStyle/>
          <a:p>
            <a:pPr algn="just">
              <a:spcAft>
                <a:spcPts val="0"/>
              </a:spcAft>
            </a:pPr>
            <a:r>
              <a:rPr lang="en-GB" sz="1100" dirty="0">
                <a:latin typeface="Calibri" panose="020F0502020204030204" pitchFamily="34" charset="0"/>
                <a:ea typeface="Tahoma" panose="020B0604030504040204" pitchFamily="34" charset="0"/>
                <a:cs typeface="Calibri" panose="020F0502020204030204" pitchFamily="34" charset="0"/>
              </a:rPr>
              <a:t>The COVID19 pandemic has inspired new streams of research in all fields of science, from life sciences to social studies, from humanities to hard sciences, from theoretical to empirical studies. Developing pre-existing and emerging lines of research in all these areas, the University of Trento has coordinated several international projects to contribute to a science-based response to the pandemic. An interdisciplinary approach has characterized many of these projects, based on the belief that no science alone may provide a sufficiently sound answer to global challenges like the one faced during the pandemic.</a:t>
            </a:r>
            <a:endParaRPr lang="it-IT" sz="1100" dirty="0">
              <a:latin typeface="Calibri" panose="020F0502020204030204" pitchFamily="34" charset="0"/>
              <a:ea typeface="Tahoma" panose="020B0604030504040204" pitchFamily="34" charset="0"/>
              <a:cs typeface="Calibri" panose="020F0502020204030204" pitchFamily="34" charset="0"/>
            </a:endParaRPr>
          </a:p>
          <a:p>
            <a:pPr algn="just"/>
            <a:r>
              <a:rPr lang="en-GB" sz="1100" dirty="0">
                <a:latin typeface="Calibri" panose="020F0502020204030204" pitchFamily="34" charset="0"/>
                <a:ea typeface="Tahoma" panose="020B0604030504040204" pitchFamily="34" charset="0"/>
                <a:cs typeface="Calibri" panose="020F0502020204030204" pitchFamily="34" charset="0"/>
              </a:rPr>
              <a:t>Moving from this perspective, the School of International Studies and the Faculty of Law have led two international projects in the last two years in the field of global health and fundamental rights: respectively, a project on the functions, limits and territorial impact of the World Health Organization in the COVID-19 emergency (School of International Studies) and a project on COVID-19 litigation  raised by the pandemic and, more particularly, by the impact of public health measures upon fundamental rights (Faculty of Law). </a:t>
            </a:r>
          </a:p>
          <a:p>
            <a:pPr algn="just">
              <a:spcAft>
                <a:spcPts val="0"/>
              </a:spcAft>
            </a:pPr>
            <a:r>
              <a:rPr lang="en-GB" sz="1100" dirty="0">
                <a:latin typeface="Calibri" panose="020F0502020204030204" pitchFamily="34" charset="0"/>
                <a:ea typeface="Tahoma" panose="020B0604030504040204" pitchFamily="34" charset="0"/>
                <a:cs typeface="Calibri" panose="020F0502020204030204" pitchFamily="34" charset="0"/>
              </a:rPr>
              <a:t>Though developed from different perspectives (the former focused on the institutional framework and the role played by international institutions, such as WHO, and the latter focused on the role of courts in the difficult task of balancing health policy needs with fundamental rights and freedoms), t</a:t>
            </a:r>
            <a:r>
              <a:rPr lang="en-US" sz="1100" dirty="0">
                <a:latin typeface="Calibri" panose="020F0502020204030204" pitchFamily="34" charset="0"/>
                <a:ea typeface="Tahoma" panose="020B0604030504040204" pitchFamily="34" charset="0"/>
                <a:cs typeface="Calibri" panose="020F0502020204030204" pitchFamily="34" charset="0"/>
              </a:rPr>
              <a:t>he two projects share a common interest in contributing to an international and interdisciplinary debate on global health governance in times of pandemic or comparable health crises.</a:t>
            </a:r>
            <a:endParaRPr lang="it-IT" sz="1100" dirty="0">
              <a:latin typeface="Calibri" panose="020F0502020204030204" pitchFamily="34" charset="0"/>
              <a:ea typeface="Tahoma" panose="020B0604030504040204" pitchFamily="34" charset="0"/>
              <a:cs typeface="Calibri" panose="020F0502020204030204" pitchFamily="34" charset="0"/>
            </a:endParaRPr>
          </a:p>
          <a:p>
            <a:pPr algn="just">
              <a:spcAft>
                <a:spcPts val="0"/>
              </a:spcAft>
            </a:pPr>
            <a:r>
              <a:rPr lang="en-US" sz="1100" dirty="0">
                <a:latin typeface="Calibri" panose="020F0502020204030204" pitchFamily="34" charset="0"/>
                <a:ea typeface="Tahoma" panose="020B0604030504040204" pitchFamily="34" charset="0"/>
                <a:cs typeface="Calibri" panose="020F0502020204030204" pitchFamily="34" charset="0"/>
              </a:rPr>
              <a:t>Based on this, both projects’ results will be presented and discussed within a two-days joint initiative co-coordinated by the School of International Studies and the Faculty of Law with a view to explore future research perspectives beyond the current pandemic context.</a:t>
            </a:r>
            <a:endParaRPr lang="en-US" sz="1100" dirty="0">
              <a:latin typeface="Tahoma" panose="020B0604030504040204" pitchFamily="34" charset="0"/>
              <a:ea typeface="Tahoma" panose="020B0604030504040204" pitchFamily="34" charset="0"/>
              <a:cs typeface="Tahoma" panose="020B0604030504040204" pitchFamily="34" charset="0"/>
            </a:endParaRPr>
          </a:p>
          <a:p>
            <a:pPr algn="just">
              <a:spcAft>
                <a:spcPts val="0"/>
              </a:spcAft>
            </a:pPr>
            <a:endParaRPr lang="en-US" sz="1000" dirty="0">
              <a:latin typeface="Tahoma" panose="020B0604030504040204" pitchFamily="34" charset="0"/>
              <a:ea typeface="Tahoma" panose="020B0604030504040204" pitchFamily="34" charset="0"/>
              <a:cs typeface="Tahoma" panose="020B0604030504040204" pitchFamily="34" charset="0"/>
            </a:endParaRPr>
          </a:p>
          <a:p>
            <a:pPr algn="just">
              <a:spcAft>
                <a:spcPts val="0"/>
              </a:spcAft>
            </a:pPr>
            <a:endParaRPr lang="en-US" sz="1000" dirty="0">
              <a:latin typeface="Tahoma" panose="020B0604030504040204" pitchFamily="34" charset="0"/>
              <a:ea typeface="Tahoma" panose="020B0604030504040204" pitchFamily="34" charset="0"/>
              <a:cs typeface="Tahoma" panose="020B0604030504040204" pitchFamily="34" charset="0"/>
            </a:endParaRPr>
          </a:p>
          <a:p>
            <a:pPr algn="just">
              <a:spcAft>
                <a:spcPts val="0"/>
              </a:spcAft>
            </a:pPr>
            <a:endParaRPr lang="en-US" sz="1000" dirty="0">
              <a:latin typeface="Tahoma" panose="020B0604030504040204" pitchFamily="34" charset="0"/>
              <a:ea typeface="Tahoma" panose="020B0604030504040204" pitchFamily="34" charset="0"/>
              <a:cs typeface="Tahoma" panose="020B0604030504040204" pitchFamily="34" charset="0"/>
            </a:endParaRPr>
          </a:p>
          <a:p>
            <a:pPr algn="just">
              <a:spcAft>
                <a:spcPts val="0"/>
              </a:spcAft>
            </a:pPr>
            <a:endParaRPr lang="en-US" sz="1000" dirty="0">
              <a:latin typeface="Tahoma" panose="020B0604030504040204" pitchFamily="34" charset="0"/>
              <a:ea typeface="Tahoma" panose="020B0604030504040204" pitchFamily="34" charset="0"/>
              <a:cs typeface="Tahoma" panose="020B0604030504040204" pitchFamily="34" charset="0"/>
            </a:endParaRPr>
          </a:p>
          <a:p>
            <a:pPr algn="just">
              <a:spcAft>
                <a:spcPts val="0"/>
              </a:spcAft>
            </a:pPr>
            <a:endParaRPr lang="en-US" sz="1000" dirty="0">
              <a:latin typeface="Tahoma" panose="020B0604030504040204" pitchFamily="34" charset="0"/>
              <a:ea typeface="Tahoma" panose="020B0604030504040204" pitchFamily="34" charset="0"/>
              <a:cs typeface="Tahoma" panose="020B0604030504040204" pitchFamily="34" charset="0"/>
            </a:endParaRPr>
          </a:p>
          <a:p>
            <a:pPr algn="just">
              <a:spcAft>
                <a:spcPts val="0"/>
              </a:spcAft>
            </a:pPr>
            <a:endParaRPr lang="en-US" sz="1000" dirty="0">
              <a:latin typeface="Tahoma" panose="020B0604030504040204" pitchFamily="34" charset="0"/>
              <a:ea typeface="Tahoma" panose="020B0604030504040204" pitchFamily="34" charset="0"/>
              <a:cs typeface="Tahoma" panose="020B0604030504040204" pitchFamily="34" charset="0"/>
            </a:endParaRPr>
          </a:p>
          <a:p>
            <a:pPr algn="just">
              <a:spcAft>
                <a:spcPts val="0"/>
              </a:spcAft>
            </a:pPr>
            <a:endParaRPr lang="en-US" sz="1000" dirty="0">
              <a:latin typeface="Tahoma" panose="020B0604030504040204" pitchFamily="34" charset="0"/>
              <a:ea typeface="Tahoma" panose="020B0604030504040204" pitchFamily="34" charset="0"/>
              <a:cs typeface="Tahoma" panose="020B0604030504040204" pitchFamily="34" charset="0"/>
            </a:endParaRPr>
          </a:p>
          <a:p>
            <a:pPr algn="just">
              <a:spcAft>
                <a:spcPts val="0"/>
              </a:spcAft>
            </a:pPr>
            <a:endParaRPr lang="en-US" sz="1000" dirty="0">
              <a:latin typeface="Tahoma" panose="020B0604030504040204" pitchFamily="34" charset="0"/>
              <a:ea typeface="Tahoma" panose="020B0604030504040204" pitchFamily="34" charset="0"/>
              <a:cs typeface="Tahoma" panose="020B0604030504040204" pitchFamily="34" charset="0"/>
            </a:endParaRPr>
          </a:p>
          <a:p>
            <a:pPr algn="just">
              <a:spcAft>
                <a:spcPts val="0"/>
              </a:spcAft>
            </a:pPr>
            <a:endParaRPr lang="en-US" sz="1000" dirty="0">
              <a:latin typeface="Tahoma" panose="020B0604030504040204" pitchFamily="34" charset="0"/>
              <a:ea typeface="Tahoma" panose="020B0604030504040204" pitchFamily="34" charset="0"/>
              <a:cs typeface="Tahoma" panose="020B0604030504040204" pitchFamily="34" charset="0"/>
            </a:endParaRPr>
          </a:p>
          <a:p>
            <a:pPr algn="just">
              <a:spcAft>
                <a:spcPts val="0"/>
              </a:spcAft>
            </a:pPr>
            <a:endParaRPr lang="en-US" sz="1000" dirty="0">
              <a:latin typeface="Tahoma" panose="020B0604030504040204" pitchFamily="34" charset="0"/>
              <a:ea typeface="Tahoma" panose="020B0604030504040204" pitchFamily="34" charset="0"/>
              <a:cs typeface="Tahoma" panose="020B0604030504040204" pitchFamily="34" charset="0"/>
            </a:endParaRPr>
          </a:p>
          <a:p>
            <a:pPr algn="just"/>
            <a:r>
              <a:rPr lang="en-US" altLang="it-IT" sz="1100" b="1" dirty="0">
                <a:ea typeface="Microsoft YaHei UI Light" panose="020B0502040204020203" pitchFamily="34" charset="-122"/>
                <a:cs typeface="Calibri" panose="020F0502020204030204" pitchFamily="34" charset="0"/>
              </a:rPr>
              <a:t>Paola </a:t>
            </a:r>
            <a:r>
              <a:rPr lang="en-US" altLang="it-IT" sz="1100" b="1" dirty="0" err="1">
                <a:ea typeface="Microsoft YaHei UI Light" panose="020B0502040204020203" pitchFamily="34" charset="-122"/>
                <a:cs typeface="Calibri" panose="020F0502020204030204" pitchFamily="34" charset="0"/>
              </a:rPr>
              <a:t>Iamiceli</a:t>
            </a:r>
            <a:r>
              <a:rPr lang="en-US" altLang="it-IT" sz="1100" b="1" dirty="0">
                <a:ea typeface="Microsoft YaHei UI Light" panose="020B0502040204020203" pitchFamily="34" charset="-122"/>
                <a:cs typeface="Calibri" panose="020F0502020204030204" pitchFamily="34" charset="0"/>
              </a:rPr>
              <a:t>, </a:t>
            </a:r>
            <a:r>
              <a:rPr lang="en-US" altLang="it-IT" sz="1100" dirty="0">
                <a:ea typeface="Microsoft YaHei UI Light" panose="020B0502040204020203" pitchFamily="34" charset="-122"/>
                <a:cs typeface="Calibri" panose="020F0502020204030204" pitchFamily="34" charset="0"/>
              </a:rPr>
              <a:t>University of Trento</a:t>
            </a:r>
          </a:p>
          <a:p>
            <a:pPr algn="just"/>
            <a:r>
              <a:rPr lang="en-US" altLang="it-IT" sz="1100" b="1" dirty="0">
                <a:ea typeface="Microsoft YaHei UI Light" panose="020B0502040204020203" pitchFamily="34" charset="-122"/>
                <a:cs typeface="Calibri" panose="020F0502020204030204" pitchFamily="34" charset="0"/>
              </a:rPr>
              <a:t>Marco </a:t>
            </a:r>
            <a:r>
              <a:rPr lang="en-US" altLang="it-IT" sz="1100" b="1" dirty="0" err="1">
                <a:ea typeface="Microsoft YaHei UI Light" panose="020B0502040204020203" pitchFamily="34" charset="-122"/>
                <a:cs typeface="Calibri" panose="020F0502020204030204" pitchFamily="34" charset="0"/>
              </a:rPr>
              <a:t>Pertile</a:t>
            </a:r>
            <a:r>
              <a:rPr lang="en-US" altLang="it-IT" sz="1100" b="1" dirty="0">
                <a:ea typeface="Microsoft YaHei UI Light" panose="020B0502040204020203" pitchFamily="34" charset="-122"/>
                <a:cs typeface="Calibri" panose="020F0502020204030204" pitchFamily="34" charset="0"/>
              </a:rPr>
              <a:t>, </a:t>
            </a:r>
            <a:r>
              <a:rPr lang="en-US" altLang="it-IT" sz="1100" dirty="0">
                <a:ea typeface="Microsoft YaHei UI Light" panose="020B0502040204020203" pitchFamily="34" charset="-122"/>
                <a:cs typeface="Calibri" panose="020F0502020204030204" pitchFamily="34" charset="0"/>
              </a:rPr>
              <a:t>University of Trento</a:t>
            </a:r>
          </a:p>
        </p:txBody>
      </p:sp>
      <p:sp>
        <p:nvSpPr>
          <p:cNvPr id="44" name="object 7"/>
          <p:cNvSpPr txBox="1"/>
          <p:nvPr/>
        </p:nvSpPr>
        <p:spPr>
          <a:xfrm>
            <a:off x="5696585" y="785495"/>
            <a:ext cx="5225415" cy="181610"/>
          </a:xfrm>
          <a:prstGeom prst="rect">
            <a:avLst/>
          </a:prstGeom>
          <a:solidFill>
            <a:srgbClr val="A0DAEF"/>
          </a:solidFill>
        </p:spPr>
        <p:txBody>
          <a:bodyPr vert="horz" wrap="square" lIns="0" tIns="12700" rIns="0" bIns="0" rtlCol="0">
            <a:spAutoFit/>
          </a:bodyPr>
          <a:lstStyle/>
          <a:p>
            <a:pPr marL="71755">
              <a:lnSpc>
                <a:spcPct val="100000"/>
              </a:lnSpc>
              <a:spcBef>
                <a:spcPts val="100"/>
              </a:spcBef>
              <a:tabLst>
                <a:tab pos="1833880" algn="l"/>
              </a:tabLst>
            </a:pPr>
            <a:r>
              <a:rPr lang="en-US" sz="1100" b="1" dirty="0">
                <a:latin typeface="Calibri" panose="020F0502020204030204" pitchFamily="34" charset="0"/>
                <a:ea typeface="Ebrima" panose="02000000000000000000" pitchFamily="2" charset="0"/>
                <a:cs typeface="Calibri" panose="020F0502020204030204" pitchFamily="34" charset="0"/>
              </a:rPr>
              <a:t>PARTICIPANTS</a:t>
            </a:r>
          </a:p>
        </p:txBody>
      </p:sp>
      <p:sp>
        <p:nvSpPr>
          <p:cNvPr id="45" name="Rectangle 3"/>
          <p:cNvSpPr>
            <a:spLocks noChangeArrowheads="1"/>
          </p:cNvSpPr>
          <p:nvPr/>
        </p:nvSpPr>
        <p:spPr bwMode="auto">
          <a:xfrm>
            <a:off x="5696585" y="1306195"/>
            <a:ext cx="5219700" cy="5507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eaLnBrk="0" fontAlgn="base" hangingPunct="0">
              <a:spcBef>
                <a:spcPct val="0"/>
              </a:spcBef>
              <a:spcAft>
                <a:spcPct val="0"/>
              </a:spcAft>
              <a:tabLst>
                <a:tab pos="1997075" algn="l"/>
              </a:tabLst>
              <a:defRPr>
                <a:solidFill>
                  <a:schemeClr val="tx1"/>
                </a:solidFill>
                <a:latin typeface="Arial" panose="020B0604020202020204" pitchFamily="34" charset="0"/>
              </a:defRPr>
            </a:lvl1pPr>
            <a:lvl2pPr eaLnBrk="0" fontAlgn="base" hangingPunct="0">
              <a:spcBef>
                <a:spcPct val="0"/>
              </a:spcBef>
              <a:spcAft>
                <a:spcPct val="0"/>
              </a:spcAft>
              <a:tabLst>
                <a:tab pos="1997075" algn="l"/>
              </a:tabLst>
              <a:defRPr>
                <a:solidFill>
                  <a:schemeClr val="tx1"/>
                </a:solidFill>
                <a:latin typeface="Arial" panose="020B0604020202020204" pitchFamily="34" charset="0"/>
              </a:defRPr>
            </a:lvl2pPr>
            <a:lvl3pPr eaLnBrk="0" fontAlgn="base" hangingPunct="0">
              <a:spcBef>
                <a:spcPct val="0"/>
              </a:spcBef>
              <a:spcAft>
                <a:spcPct val="0"/>
              </a:spcAft>
              <a:tabLst>
                <a:tab pos="1997075" algn="l"/>
              </a:tabLst>
              <a:defRPr>
                <a:solidFill>
                  <a:schemeClr val="tx1"/>
                </a:solidFill>
                <a:latin typeface="Arial" panose="020B0604020202020204" pitchFamily="34" charset="0"/>
              </a:defRPr>
            </a:lvl3pPr>
            <a:lvl4pPr eaLnBrk="0" fontAlgn="base" hangingPunct="0">
              <a:spcBef>
                <a:spcPct val="0"/>
              </a:spcBef>
              <a:spcAft>
                <a:spcPct val="0"/>
              </a:spcAft>
              <a:tabLst>
                <a:tab pos="1997075" algn="l"/>
              </a:tabLst>
              <a:defRPr>
                <a:solidFill>
                  <a:schemeClr val="tx1"/>
                </a:solidFill>
                <a:latin typeface="Arial" panose="020B0604020202020204" pitchFamily="34" charset="0"/>
              </a:defRPr>
            </a:lvl4pPr>
            <a:lvl5pPr eaLnBrk="0" fontAlgn="base" hangingPunct="0">
              <a:spcBef>
                <a:spcPct val="0"/>
              </a:spcBef>
              <a:spcAft>
                <a:spcPct val="0"/>
              </a:spcAft>
              <a:tabLst>
                <a:tab pos="1997075" algn="l"/>
              </a:tabLst>
              <a:defRPr>
                <a:solidFill>
                  <a:schemeClr val="tx1"/>
                </a:solidFill>
                <a:latin typeface="Arial" panose="020B0604020202020204" pitchFamily="34" charset="0"/>
              </a:defRPr>
            </a:lvl5pPr>
            <a:lvl6pPr eaLnBrk="0" fontAlgn="base" hangingPunct="0">
              <a:spcBef>
                <a:spcPct val="0"/>
              </a:spcBef>
              <a:spcAft>
                <a:spcPct val="0"/>
              </a:spcAft>
              <a:tabLst>
                <a:tab pos="1997075" algn="l"/>
              </a:tabLst>
              <a:defRPr>
                <a:solidFill>
                  <a:schemeClr val="tx1"/>
                </a:solidFill>
                <a:latin typeface="Arial" panose="020B0604020202020204" pitchFamily="34" charset="0"/>
              </a:defRPr>
            </a:lvl6pPr>
            <a:lvl7pPr eaLnBrk="0" fontAlgn="base" hangingPunct="0">
              <a:spcBef>
                <a:spcPct val="0"/>
              </a:spcBef>
              <a:spcAft>
                <a:spcPct val="0"/>
              </a:spcAft>
              <a:tabLst>
                <a:tab pos="1997075" algn="l"/>
              </a:tabLst>
              <a:defRPr>
                <a:solidFill>
                  <a:schemeClr val="tx1"/>
                </a:solidFill>
                <a:latin typeface="Arial" panose="020B0604020202020204" pitchFamily="34" charset="0"/>
              </a:defRPr>
            </a:lvl7pPr>
            <a:lvl8pPr eaLnBrk="0" fontAlgn="base" hangingPunct="0">
              <a:spcBef>
                <a:spcPct val="0"/>
              </a:spcBef>
              <a:spcAft>
                <a:spcPct val="0"/>
              </a:spcAft>
              <a:tabLst>
                <a:tab pos="1997075" algn="l"/>
              </a:tabLst>
              <a:defRPr>
                <a:solidFill>
                  <a:schemeClr val="tx1"/>
                </a:solidFill>
                <a:latin typeface="Arial" panose="020B0604020202020204" pitchFamily="34" charset="0"/>
              </a:defRPr>
            </a:lvl8pPr>
            <a:lvl9pPr eaLnBrk="0" fontAlgn="base" hangingPunct="0">
              <a:spcBef>
                <a:spcPct val="0"/>
              </a:spcBef>
              <a:spcAft>
                <a:spcPct val="0"/>
              </a:spcAft>
              <a:tabLst>
                <a:tab pos="19970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997075" algn="l"/>
              </a:tabLst>
            </a:pPr>
            <a:r>
              <a:rPr kumimoji="0" lang="en-GB" altLang="it-IT" sz="1100" b="1"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Matej </a:t>
            </a:r>
            <a:r>
              <a:rPr kumimoji="0" lang="en-GB" altLang="it-IT" sz="1100" b="1" i="0" u="none" strike="noStrike" cap="none" normalizeH="0" baseline="0" dirty="0" err="1">
                <a:ln>
                  <a:noFill/>
                </a:ln>
                <a:effectLst/>
                <a:latin typeface="Calibri" panose="020F0502020204030204" pitchFamily="34" charset="0"/>
                <a:ea typeface="Microsoft YaHei UI Light" panose="020B0502040204020203" pitchFamily="34" charset="-122"/>
                <a:cs typeface="Calibri" panose="020F0502020204030204" pitchFamily="34" charset="0"/>
              </a:rPr>
              <a:t>Accetto</a:t>
            </a:r>
            <a:r>
              <a:rPr kumimoji="0" lang="en-GB"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Presi</a:t>
            </a:r>
            <a:r>
              <a:rPr kumimoji="0" lang="en-GB" altLang="it-IT" sz="1100" b="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dent of the Slovenian Constitutional Court</a:t>
            </a:r>
            <a:endParaRPr kumimoji="0" lang="it-IT" altLang="it-IT" sz="1100" b="0" i="0" u="none"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97075" algn="l"/>
              </a:tabLst>
            </a:pPr>
            <a:r>
              <a:rPr kumimoji="0" lang="en-GB" altLang="it-IT" sz="1100" b="1" i="0" u="none" strike="noStrike" cap="none" normalizeH="0" baseline="0" dirty="0" err="1">
                <a:ln>
                  <a:noFill/>
                </a:ln>
                <a:effectLst/>
                <a:latin typeface="Calibri" panose="020F0502020204030204" pitchFamily="34" charset="0"/>
                <a:ea typeface="Microsoft YaHei UI Light" panose="020B0502040204020203" pitchFamily="34" charset="-122"/>
                <a:cs typeface="Calibri" panose="020F0502020204030204" pitchFamily="34" charset="0"/>
              </a:rPr>
              <a:t>Ittai</a:t>
            </a:r>
            <a:r>
              <a:rPr kumimoji="0" lang="en-GB" altLang="it-IT" sz="1100" b="1"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Bar-</a:t>
            </a:r>
            <a:r>
              <a:rPr kumimoji="0" lang="en-GB" altLang="it-IT" sz="1100" b="1" i="0" u="none" strike="noStrike" cap="none" normalizeH="0" baseline="0" dirty="0" err="1">
                <a:ln>
                  <a:noFill/>
                </a:ln>
                <a:effectLst/>
                <a:latin typeface="Calibri" panose="020F0502020204030204" pitchFamily="34" charset="0"/>
                <a:ea typeface="Microsoft YaHei UI Light" panose="020B0502040204020203" pitchFamily="34" charset="-122"/>
                <a:cs typeface="Calibri" panose="020F0502020204030204" pitchFamily="34" charset="0"/>
              </a:rPr>
              <a:t>Siman</a:t>
            </a:r>
            <a:r>
              <a:rPr kumimoji="0" lang="en-GB" altLang="it-IT" sz="1100" b="1"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-Tov</a:t>
            </a:r>
            <a:r>
              <a:rPr kumimoji="0" lang="en-GB"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Ba</a:t>
            </a:r>
            <a:r>
              <a:rPr kumimoji="0" lang="en-GB" altLang="it-IT" sz="1100" b="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r-</a:t>
            </a:r>
            <a:r>
              <a:rPr kumimoji="0" lang="en-GB" altLang="it-IT" sz="1100" b="0" i="0" u="none" strike="noStrike" cap="none" normalizeH="0" baseline="0" dirty="0" err="1">
                <a:ln>
                  <a:noFill/>
                </a:ln>
                <a:effectLst/>
                <a:latin typeface="Calibri" panose="020F0502020204030204" pitchFamily="34" charset="0"/>
                <a:ea typeface="Microsoft YaHei UI Light" panose="020B0502040204020203" pitchFamily="34" charset="-122"/>
                <a:cs typeface="Calibri" panose="020F0502020204030204" pitchFamily="34" charset="0"/>
              </a:rPr>
              <a:t>Ilan</a:t>
            </a:r>
            <a:r>
              <a:rPr kumimoji="0" lang="en-GB" altLang="it-IT" sz="1100" b="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University</a:t>
            </a:r>
            <a:r>
              <a:rPr kumimoji="0" lang="en-GB" altLang="it-IT" sz="1100" b="1"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a:t>
            </a:r>
            <a:endParaRPr kumimoji="0" lang="it-IT" altLang="it-IT" sz="1100" b="0" i="0" u="none"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97075" algn="l"/>
              </a:tabLst>
            </a:pPr>
            <a:r>
              <a:rPr kumimoji="0" lang="en-GB" altLang="it-IT" sz="1100" b="1" i="0" u="none" strike="noStrike" cap="none" normalizeH="0" baseline="0" dirty="0" err="1">
                <a:ln>
                  <a:noFill/>
                </a:ln>
                <a:effectLst/>
                <a:latin typeface="Calibri" panose="020F0502020204030204" pitchFamily="34" charset="0"/>
                <a:ea typeface="Microsoft YaHei UI Light" panose="020B0502040204020203" pitchFamily="34" charset="-122"/>
                <a:cs typeface="Calibri" panose="020F0502020204030204" pitchFamily="34" charset="0"/>
              </a:rPr>
              <a:t>Emanuela</a:t>
            </a:r>
            <a:r>
              <a:rPr kumimoji="0" lang="en-GB" altLang="it-IT" sz="1100" b="1"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a:t>
            </a:r>
            <a:r>
              <a:rPr kumimoji="0" lang="en-GB" altLang="it-IT" sz="1100" b="1" i="0" u="none" strike="noStrike" cap="none" normalizeH="0" baseline="0" dirty="0" err="1">
                <a:ln>
                  <a:noFill/>
                </a:ln>
                <a:effectLst/>
                <a:latin typeface="Calibri" panose="020F0502020204030204" pitchFamily="34" charset="0"/>
                <a:ea typeface="Microsoft YaHei UI Light" panose="020B0502040204020203" pitchFamily="34" charset="-122"/>
                <a:cs typeface="Calibri" panose="020F0502020204030204" pitchFamily="34" charset="0"/>
              </a:rPr>
              <a:t>Bozzini</a:t>
            </a:r>
            <a:r>
              <a:rPr kumimoji="0" lang="en-GB"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a:t>
            </a:r>
            <a:r>
              <a:rPr kumimoji="0" lang="en-US"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U</a:t>
            </a:r>
            <a:r>
              <a:rPr kumimoji="0" lang="en-US" altLang="it-IT" sz="1100" b="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niversity of Trento</a:t>
            </a:r>
            <a:endParaRPr kumimoji="0" lang="it-IT" altLang="it-IT" sz="1100" b="0" i="0" u="none"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97075" algn="l"/>
              </a:tabLst>
            </a:pPr>
            <a:r>
              <a:rPr kumimoji="0" lang="en-US" altLang="it-IT" sz="1100" b="1"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Gian Luca </a:t>
            </a:r>
            <a:r>
              <a:rPr kumimoji="0" lang="en-US" altLang="it-IT" sz="1100" b="1" i="0" u="none" strike="noStrike" cap="none" normalizeH="0" baseline="0" dirty="0" err="1">
                <a:ln>
                  <a:noFill/>
                </a:ln>
                <a:effectLst/>
                <a:latin typeface="Calibri" panose="020F0502020204030204" pitchFamily="34" charset="0"/>
                <a:ea typeface="Microsoft YaHei UI Light" panose="020B0502040204020203" pitchFamily="34" charset="-122"/>
                <a:cs typeface="Calibri" panose="020F0502020204030204" pitchFamily="34" charset="0"/>
              </a:rPr>
              <a:t>Burci</a:t>
            </a:r>
            <a:r>
              <a:rPr kumimoji="0" lang="en-US"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a:t>
            </a:r>
            <a:r>
              <a:rPr kumimoji="0" lang="en-GB"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Gra</a:t>
            </a:r>
            <a:r>
              <a:rPr kumimoji="0" lang="en-GB" altLang="it-IT" sz="1100" b="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duate Institute Geneva</a:t>
            </a:r>
            <a:endParaRPr kumimoji="0" lang="it-IT" altLang="it-IT" sz="1100" b="0" i="0" u="none"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97075" algn="l"/>
              </a:tabLst>
            </a:pPr>
            <a:r>
              <a:rPr kumimoji="0" lang="en-GB" altLang="it-IT" sz="1100" b="1"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Fabrizio </a:t>
            </a:r>
            <a:r>
              <a:rPr kumimoji="0" lang="en-GB" altLang="it-IT" sz="1100" b="1" i="0" u="none" strike="noStrike" cap="none" normalizeH="0" baseline="0" dirty="0" err="1">
                <a:ln>
                  <a:noFill/>
                </a:ln>
                <a:effectLst/>
                <a:latin typeface="Calibri" panose="020F0502020204030204" pitchFamily="34" charset="0"/>
                <a:ea typeface="Microsoft YaHei UI Light" panose="020B0502040204020203" pitchFamily="34" charset="-122"/>
                <a:cs typeface="Calibri" panose="020F0502020204030204" pitchFamily="34" charset="0"/>
              </a:rPr>
              <a:t>Cafaggi</a:t>
            </a:r>
            <a:r>
              <a:rPr kumimoji="0" lang="en-GB"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Itali</a:t>
            </a:r>
            <a:r>
              <a:rPr kumimoji="0" lang="en-GB" altLang="it-IT" sz="1100" b="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an Council of State</a:t>
            </a:r>
            <a:endParaRPr kumimoji="0" lang="it-IT" altLang="it-IT" sz="1100" b="0" i="0" u="none"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97075" algn="l"/>
              </a:tabLst>
            </a:pPr>
            <a:r>
              <a:rPr kumimoji="0" lang="en-GB" altLang="it-IT" sz="1100" b="1"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Damian Chalmers</a:t>
            </a:r>
            <a:r>
              <a:rPr kumimoji="0" lang="en-GB"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Nat</a:t>
            </a:r>
            <a:r>
              <a:rPr kumimoji="0" lang="en-GB" altLang="it-IT" sz="1100" b="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ional University of Singapore</a:t>
            </a:r>
            <a:endParaRPr kumimoji="0" lang="it-IT" altLang="it-IT" sz="1100" b="0" i="0" u="none"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97075" algn="l"/>
              </a:tabLst>
            </a:pPr>
            <a:r>
              <a:rPr kumimoji="0" lang="en-GB" altLang="it-IT" sz="1100" b="1"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Tina Cockburn</a:t>
            </a:r>
            <a:r>
              <a:rPr kumimoji="0" lang="en-GB" altLang="it-IT" sz="110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Queen</a:t>
            </a:r>
            <a:r>
              <a:rPr kumimoji="0" lang="en-GB" altLang="it-IT" sz="1100" b="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sland University of Technology</a:t>
            </a:r>
            <a:endParaRPr kumimoji="0" lang="it-IT" altLang="it-IT" sz="1100" b="0" i="0" u="none"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97075" algn="l"/>
              </a:tabLst>
            </a:pPr>
            <a:r>
              <a:rPr kumimoji="0" lang="it-IT" altLang="it-IT" sz="1100" b="1" i="0" u="none" strike="noStrike" cap="none" normalizeH="0" baseline="0" dirty="0" err="1">
                <a:ln>
                  <a:noFill/>
                </a:ln>
                <a:effectLst/>
                <a:latin typeface="Calibri" panose="020F0502020204030204" pitchFamily="34" charset="0"/>
                <a:ea typeface="Microsoft YaHei UI Light" panose="020B0502040204020203" pitchFamily="34" charset="-122"/>
                <a:cs typeface="Calibri" panose="020F0502020204030204" pitchFamily="34" charset="0"/>
              </a:rPr>
              <a:t>Hélène</a:t>
            </a:r>
            <a:r>
              <a:rPr kumimoji="0" lang="it-IT" altLang="it-IT" sz="1100" b="1"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De </a:t>
            </a:r>
            <a:r>
              <a:rPr kumimoji="0" lang="it-IT" altLang="it-IT" sz="1100" b="1" i="0" u="none" strike="noStrike" cap="none" normalizeH="0" baseline="0" dirty="0" err="1">
                <a:ln>
                  <a:noFill/>
                </a:ln>
                <a:effectLst/>
                <a:latin typeface="Calibri" panose="020F0502020204030204" pitchFamily="34" charset="0"/>
                <a:ea typeface="Microsoft YaHei UI Light" panose="020B0502040204020203" pitchFamily="34" charset="-122"/>
                <a:cs typeface="Calibri" panose="020F0502020204030204" pitchFamily="34" charset="0"/>
              </a:rPr>
              <a:t>Pooter</a:t>
            </a:r>
            <a:r>
              <a:rPr kumimoji="0" lang="it-IT"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a:t>
            </a:r>
            <a:r>
              <a:rPr kumimoji="0" lang="it-IT" altLang="it-IT" sz="1100" i="0" u="none" strike="noStrike" cap="none" normalizeH="0" baseline="0" dirty="0" err="1">
                <a:ln>
                  <a:noFill/>
                </a:ln>
                <a:effectLst/>
                <a:latin typeface="Calibri" panose="020F0502020204030204" pitchFamily="34" charset="0"/>
                <a:ea typeface="Microsoft YaHei UI Light" panose="020B0502040204020203" pitchFamily="34" charset="-122"/>
                <a:cs typeface="Calibri" panose="020F0502020204030204" pitchFamily="34" charset="0"/>
              </a:rPr>
              <a:t>Uni</a:t>
            </a:r>
            <a:r>
              <a:rPr kumimoji="0" lang="it-IT" altLang="it-IT" sz="1100" b="0" i="0" u="none" strike="noStrike" cap="none" normalizeH="0" baseline="0" dirty="0" err="1">
                <a:ln>
                  <a:noFill/>
                </a:ln>
                <a:effectLst/>
                <a:latin typeface="Calibri" panose="020F0502020204030204" pitchFamily="34" charset="0"/>
                <a:ea typeface="Microsoft YaHei UI Light" panose="020B0502040204020203" pitchFamily="34" charset="-122"/>
                <a:cs typeface="Calibri" panose="020F0502020204030204" pitchFamily="34" charset="0"/>
              </a:rPr>
              <a:t>versité</a:t>
            </a:r>
            <a:r>
              <a:rPr kumimoji="0" lang="it-IT" altLang="it-IT" sz="1100" b="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de Franche-</a:t>
            </a:r>
            <a:r>
              <a:rPr kumimoji="0" lang="it-IT" altLang="it-IT" sz="1100" b="0" i="0" u="none" strike="noStrike" cap="none" normalizeH="0" baseline="0" dirty="0" err="1">
                <a:ln>
                  <a:noFill/>
                </a:ln>
                <a:effectLst/>
                <a:latin typeface="Calibri" panose="020F0502020204030204" pitchFamily="34" charset="0"/>
                <a:ea typeface="Microsoft YaHei UI Light" panose="020B0502040204020203" pitchFamily="34" charset="-122"/>
                <a:cs typeface="Calibri" panose="020F0502020204030204" pitchFamily="34" charset="0"/>
              </a:rPr>
              <a:t>Comté</a:t>
            </a:r>
            <a:endParaRPr kumimoji="0" lang="it-IT" altLang="it-IT" sz="1100" b="0" i="0" u="none"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97075" algn="l"/>
              </a:tabLst>
            </a:pPr>
            <a:r>
              <a:rPr kumimoji="0" lang="it-IT" altLang="it-IT" sz="1100" b="1"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Ludovica Di Lullo</a:t>
            </a:r>
            <a:r>
              <a:rPr kumimoji="0" lang="it-IT"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a:t>
            </a:r>
            <a:r>
              <a:rPr kumimoji="0" lang="it-IT" altLang="it-IT" sz="1100" i="0" u="none" strike="noStrike" cap="none" normalizeH="0" baseline="0" dirty="0" err="1">
                <a:ln>
                  <a:noFill/>
                </a:ln>
                <a:effectLst/>
                <a:latin typeface="Calibri" panose="020F0502020204030204" pitchFamily="34" charset="0"/>
                <a:ea typeface="Microsoft YaHei UI Light" panose="020B0502040204020203" pitchFamily="34" charset="-122"/>
                <a:cs typeface="Calibri" panose="020F0502020204030204" pitchFamily="34" charset="0"/>
              </a:rPr>
              <a:t>Univ</a:t>
            </a:r>
            <a:r>
              <a:rPr kumimoji="0" lang="it-IT" altLang="it-IT" sz="1100" b="0" i="0" u="none" strike="noStrike" cap="none" normalizeH="0" baseline="0" dirty="0" err="1">
                <a:ln>
                  <a:noFill/>
                </a:ln>
                <a:effectLst/>
                <a:latin typeface="Calibri" panose="020F0502020204030204" pitchFamily="34" charset="0"/>
                <a:ea typeface="Microsoft YaHei UI Light" panose="020B0502040204020203" pitchFamily="34" charset="-122"/>
                <a:cs typeface="Calibri" panose="020F0502020204030204" pitchFamily="34" charset="0"/>
              </a:rPr>
              <a:t>ersity</a:t>
            </a:r>
            <a:r>
              <a:rPr kumimoji="0" lang="it-IT" altLang="it-IT" sz="1100" b="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of Trento</a:t>
            </a:r>
            <a:endParaRPr kumimoji="0" lang="it-IT" altLang="it-IT" sz="1100" b="0" i="0" u="none"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97075" algn="l"/>
              </a:tabLst>
            </a:pPr>
            <a:r>
              <a:rPr kumimoji="0" lang="en-US" altLang="it-IT" sz="1100" b="1"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Sondra </a:t>
            </a:r>
            <a:r>
              <a:rPr kumimoji="0" lang="en-US" altLang="it-IT" sz="1100" b="1" i="0" u="none" strike="noStrike" cap="none" normalizeH="0" baseline="0" dirty="0" err="1">
                <a:ln>
                  <a:noFill/>
                </a:ln>
                <a:effectLst/>
                <a:latin typeface="Calibri" panose="020F0502020204030204" pitchFamily="34" charset="0"/>
                <a:ea typeface="Microsoft YaHei UI Light" panose="020B0502040204020203" pitchFamily="34" charset="-122"/>
                <a:cs typeface="Calibri" panose="020F0502020204030204" pitchFamily="34" charset="0"/>
              </a:rPr>
              <a:t>Faccio</a:t>
            </a:r>
            <a:r>
              <a:rPr kumimoji="0" lang="en-US"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Univ</a:t>
            </a:r>
            <a:r>
              <a:rPr kumimoji="0" lang="en-US" altLang="it-IT" sz="1100" b="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ersity of Trento</a:t>
            </a:r>
            <a:endParaRPr kumimoji="0" lang="it-IT" altLang="it-IT" sz="1100" b="0" i="0" u="none"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97075" algn="l"/>
              </a:tabLst>
            </a:pPr>
            <a:r>
              <a:rPr kumimoji="0" lang="en-US" altLang="it-IT" sz="1100" b="1"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Anton Gao</a:t>
            </a:r>
            <a:r>
              <a:rPr kumimoji="0" lang="en-US"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a:t>
            </a:r>
            <a:r>
              <a:rPr kumimoji="0" lang="en-GB"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Nati</a:t>
            </a:r>
            <a:r>
              <a:rPr kumimoji="0" lang="en-GB" altLang="it-IT" sz="1100" b="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onal Tsing Hua University</a:t>
            </a:r>
            <a:endParaRPr kumimoji="0" lang="it-IT" altLang="it-IT" sz="1100" b="0" i="0" u="none"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97075" algn="l"/>
              </a:tabLst>
            </a:pPr>
            <a:r>
              <a:rPr kumimoji="0" lang="en-GB" altLang="it-IT" sz="1100" b="1"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Katherine </a:t>
            </a:r>
            <a:r>
              <a:rPr kumimoji="0" lang="en-GB" altLang="it-IT" sz="1100" b="1" i="0" u="none" strike="noStrike" cap="none" normalizeH="0" baseline="0" dirty="0" err="1">
                <a:ln>
                  <a:noFill/>
                </a:ln>
                <a:effectLst/>
                <a:latin typeface="Calibri" panose="020F0502020204030204" pitchFamily="34" charset="0"/>
                <a:ea typeface="Microsoft YaHei UI Light" panose="020B0502040204020203" pitchFamily="34" charset="-122"/>
                <a:cs typeface="Calibri" panose="020F0502020204030204" pitchFamily="34" charset="0"/>
              </a:rPr>
              <a:t>Ginsbach</a:t>
            </a:r>
            <a:r>
              <a:rPr kumimoji="0" lang="en-GB"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Geor</a:t>
            </a:r>
            <a:r>
              <a:rPr kumimoji="0" lang="en-GB" altLang="it-IT" sz="1100" b="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getown University</a:t>
            </a:r>
            <a:endParaRPr kumimoji="0" lang="it-IT" altLang="it-IT" sz="1100" b="0" i="0" u="none"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97075" algn="l"/>
              </a:tabLst>
            </a:pPr>
            <a:r>
              <a:rPr kumimoji="0" lang="en-GB" altLang="it-IT" sz="1100" b="1"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Justice Vincent </a:t>
            </a:r>
            <a:r>
              <a:rPr kumimoji="0" lang="en-GB" altLang="it-IT" sz="1100" b="1" i="0" u="none" strike="noStrike" cap="none" normalizeH="0" baseline="0" dirty="0" err="1">
                <a:ln>
                  <a:noFill/>
                </a:ln>
                <a:effectLst/>
                <a:latin typeface="Calibri" panose="020F0502020204030204" pitchFamily="34" charset="0"/>
                <a:ea typeface="Microsoft YaHei UI Light" panose="020B0502040204020203" pitchFamily="34" charset="-122"/>
                <a:cs typeface="Calibri" panose="020F0502020204030204" pitchFamily="34" charset="0"/>
              </a:rPr>
              <a:t>Hoong</a:t>
            </a:r>
            <a:r>
              <a:rPr kumimoji="0" lang="en-GB"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Sup</a:t>
            </a:r>
            <a:r>
              <a:rPr kumimoji="0" lang="en-GB" altLang="it-IT" sz="1100" b="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reme Court of Singapore</a:t>
            </a:r>
            <a:endParaRPr kumimoji="0" lang="it-IT" altLang="it-IT" sz="1100" b="0" i="0" u="none"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97075" algn="l"/>
              </a:tabLst>
            </a:pPr>
            <a:r>
              <a:rPr kumimoji="0" lang="en-GB" altLang="it-IT" sz="1100" b="1"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Daniel </a:t>
            </a:r>
            <a:r>
              <a:rPr kumimoji="0" lang="en-GB" altLang="it-IT" sz="1100" b="1" i="0" u="none" strike="noStrike" cap="none" normalizeH="0" baseline="0" dirty="0" err="1">
                <a:ln>
                  <a:noFill/>
                </a:ln>
                <a:effectLst/>
                <a:latin typeface="Calibri" panose="020F0502020204030204" pitchFamily="34" charset="0"/>
                <a:ea typeface="Microsoft YaHei UI Light" panose="020B0502040204020203" pitchFamily="34" charset="-122"/>
                <a:cs typeface="Calibri" panose="020F0502020204030204" pitchFamily="34" charset="0"/>
              </a:rPr>
              <a:t>Hougendobler</a:t>
            </a:r>
            <a:r>
              <a:rPr kumimoji="0" lang="en-GB"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World </a:t>
            </a:r>
            <a:r>
              <a:rPr kumimoji="0" lang="en-GB" altLang="it-IT" sz="1100" b="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Health Organization</a:t>
            </a:r>
            <a:endParaRPr kumimoji="0" lang="it-IT" altLang="it-IT" sz="1100" b="0" i="0" u="none"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97075" algn="l"/>
              </a:tabLst>
            </a:pPr>
            <a:r>
              <a:rPr kumimoji="0" lang="en-US" altLang="it-IT" sz="1100" b="1"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Paola </a:t>
            </a:r>
            <a:r>
              <a:rPr kumimoji="0" lang="en-US" altLang="it-IT" sz="1100" b="1" i="0" u="none" strike="noStrike" cap="none" normalizeH="0" baseline="0" dirty="0" err="1">
                <a:ln>
                  <a:noFill/>
                </a:ln>
                <a:effectLst/>
                <a:latin typeface="Calibri" panose="020F0502020204030204" pitchFamily="34" charset="0"/>
                <a:ea typeface="Microsoft YaHei UI Light" panose="020B0502040204020203" pitchFamily="34" charset="-122"/>
                <a:cs typeface="Calibri" panose="020F0502020204030204" pitchFamily="34" charset="0"/>
              </a:rPr>
              <a:t>Iamiceli</a:t>
            </a:r>
            <a:r>
              <a:rPr kumimoji="0" lang="en-US"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Univ</a:t>
            </a:r>
            <a:r>
              <a:rPr kumimoji="0" lang="en-US" altLang="it-IT" sz="1100" b="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ersity of Trento</a:t>
            </a:r>
          </a:p>
          <a:p>
            <a:r>
              <a:rPr lang="en-US" altLang="it-IT" sz="1100" b="1" dirty="0">
                <a:latin typeface="Calibri" panose="020F0502020204030204" pitchFamily="34" charset="0"/>
                <a:ea typeface="Microsoft YaHei UI Light" panose="020B0502040204020203" pitchFamily="34" charset="-122"/>
                <a:cs typeface="Calibri" panose="020F0502020204030204" pitchFamily="34" charset="0"/>
              </a:rPr>
              <a:t>Emmanuel </a:t>
            </a:r>
            <a:r>
              <a:rPr lang="en-US" altLang="it-IT" sz="1100" b="1" dirty="0" err="1">
                <a:latin typeface="Calibri" panose="020F0502020204030204" pitchFamily="34" charset="0"/>
                <a:ea typeface="Microsoft YaHei UI Light" panose="020B0502040204020203" pitchFamily="34" charset="-122"/>
                <a:cs typeface="Calibri" panose="020F0502020204030204" pitchFamily="34" charset="0"/>
              </a:rPr>
              <a:t>Kasimbazi</a:t>
            </a:r>
            <a:r>
              <a:rPr lang="en-US" altLang="it-IT" sz="1100" dirty="0">
                <a:latin typeface="Calibri" panose="020F0502020204030204" pitchFamily="34" charset="0"/>
                <a:ea typeface="Microsoft YaHei UI Light" panose="020B0502040204020203" pitchFamily="34" charset="-122"/>
                <a:cs typeface="Calibri" panose="020F0502020204030204" pitchFamily="34" charset="0"/>
              </a:rPr>
              <a:t>, Makerere University</a:t>
            </a:r>
            <a:endParaRPr kumimoji="0" lang="it-IT" altLang="it-IT" sz="1100" b="0" i="0" u="none"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97075" algn="l"/>
              </a:tabLst>
            </a:pPr>
            <a:r>
              <a:rPr kumimoji="0" lang="en-US" altLang="it-IT" sz="1100" b="1"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Irene </a:t>
            </a:r>
            <a:r>
              <a:rPr kumimoji="0" lang="en-US" altLang="it-IT" sz="1100" b="1" i="0" u="none" strike="noStrike" cap="none" normalizeH="0" baseline="0" dirty="0" err="1">
                <a:ln>
                  <a:noFill/>
                </a:ln>
                <a:effectLst/>
                <a:latin typeface="Calibri" panose="020F0502020204030204" pitchFamily="34" charset="0"/>
                <a:ea typeface="Microsoft YaHei UI Light" panose="020B0502040204020203" pitchFamily="34" charset="-122"/>
                <a:cs typeface="Calibri" panose="020F0502020204030204" pitchFamily="34" charset="0"/>
              </a:rPr>
              <a:t>Landini</a:t>
            </a:r>
            <a:r>
              <a:rPr kumimoji="0" lang="en-US"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a:t>
            </a:r>
            <a:r>
              <a:rPr kumimoji="0" lang="en-GB"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Univers</a:t>
            </a:r>
            <a:r>
              <a:rPr kumimoji="0" lang="en-GB" altLang="it-IT" sz="1100" b="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ity of Trento</a:t>
            </a:r>
            <a:endParaRPr kumimoji="0" lang="it-IT" altLang="it-IT" sz="1100" b="0" i="0" u="none"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97075" algn="l"/>
              </a:tabLst>
            </a:pPr>
            <a:r>
              <a:rPr kumimoji="0" lang="en-GB" altLang="it-IT" sz="1100" b="1"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Madan </a:t>
            </a:r>
            <a:r>
              <a:rPr kumimoji="0" lang="en-GB" altLang="it-IT" sz="1100" b="1" i="0" u="none" strike="noStrike" cap="none" normalizeH="0" baseline="0" dirty="0" err="1">
                <a:ln>
                  <a:noFill/>
                </a:ln>
                <a:effectLst/>
                <a:latin typeface="Calibri" panose="020F0502020204030204" pitchFamily="34" charset="0"/>
                <a:ea typeface="Microsoft YaHei UI Light" panose="020B0502040204020203" pitchFamily="34" charset="-122"/>
                <a:cs typeface="Calibri" panose="020F0502020204030204" pitchFamily="34" charset="0"/>
              </a:rPr>
              <a:t>Lokur</a:t>
            </a:r>
            <a:r>
              <a:rPr kumimoji="0" lang="en-GB"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Su</a:t>
            </a:r>
            <a:r>
              <a:rPr kumimoji="0" lang="en-GB" altLang="it-IT" sz="1100" b="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preme Court of Fiji</a:t>
            </a:r>
          </a:p>
          <a:p>
            <a:pPr lvl="0"/>
            <a:r>
              <a:rPr lang="en-US" sz="1100" b="1" dirty="0">
                <a:latin typeface="Calibri" panose="020F0502020204030204" pitchFamily="34" charset="0"/>
                <a:cs typeface="Calibri" panose="020F0502020204030204" pitchFamily="34" charset="0"/>
              </a:rPr>
              <a:t>Benn McGrady</a:t>
            </a:r>
            <a:r>
              <a:rPr lang="en-US" sz="1100" dirty="0">
                <a:latin typeface="Calibri" panose="020F0502020204030204" pitchFamily="34" charset="0"/>
                <a:cs typeface="Calibri" panose="020F0502020204030204" pitchFamily="34" charset="0"/>
              </a:rPr>
              <a:t>, World Health Organization</a:t>
            </a:r>
            <a:endParaRPr kumimoji="0" lang="it-IT" altLang="it-IT" sz="1100" b="0" i="0" u="none"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97075" algn="l"/>
              </a:tabLst>
            </a:pPr>
            <a:r>
              <a:rPr kumimoji="0" lang="en-GB" altLang="it-IT" sz="1100" b="1"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Laila Medina</a:t>
            </a:r>
            <a:r>
              <a:rPr kumimoji="0" lang="en-GB"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Adv</a:t>
            </a:r>
            <a:r>
              <a:rPr kumimoji="0" lang="en-GB" altLang="it-IT" sz="1100" b="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ocate General at the Court of Justice of the European Union</a:t>
            </a:r>
            <a:endParaRPr kumimoji="0" lang="it-IT" altLang="it-IT" sz="1100" b="0" i="0" u="none"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97075" algn="l"/>
              </a:tabLst>
            </a:pPr>
            <a:r>
              <a:rPr kumimoji="0" lang="en-GB" altLang="it-IT" sz="1100" b="1"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Claudia </a:t>
            </a:r>
            <a:r>
              <a:rPr kumimoji="0" lang="en-GB" altLang="it-IT" sz="1100" b="1" i="0" u="none" strike="noStrike" cap="none" normalizeH="0" baseline="0" dirty="0" err="1">
                <a:ln>
                  <a:noFill/>
                </a:ln>
                <a:effectLst/>
                <a:latin typeface="Calibri" panose="020F0502020204030204" pitchFamily="34" charset="0"/>
                <a:ea typeface="Microsoft YaHei UI Light" panose="020B0502040204020203" pitchFamily="34" charset="-122"/>
                <a:cs typeface="Calibri" panose="020F0502020204030204" pitchFamily="34" charset="0"/>
              </a:rPr>
              <a:t>Nannini</a:t>
            </a:r>
            <a:r>
              <a:rPr kumimoji="0" lang="en-GB"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a:t>
            </a:r>
            <a:r>
              <a:rPr kumimoji="0" lang="en-GB" altLang="it-IT" sz="1100" b="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World Health Organization</a:t>
            </a:r>
            <a:endParaRPr kumimoji="0" lang="it-IT" altLang="it-IT" sz="1100" b="0" i="0" u="none"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97075" algn="l"/>
              </a:tabLst>
            </a:pPr>
            <a:r>
              <a:rPr kumimoji="0" lang="en-GB" altLang="it-IT" sz="1100" b="1"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Stefania Negri</a:t>
            </a:r>
            <a:r>
              <a:rPr kumimoji="0" lang="en-GB"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a:t>
            </a:r>
            <a:r>
              <a:rPr kumimoji="0" lang="en-GB" altLang="it-IT" sz="1100" b="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University of Salerno</a:t>
            </a:r>
            <a:endParaRPr kumimoji="0" lang="it-IT" altLang="it-IT" sz="1100" b="0" i="0" u="none"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97075" algn="l"/>
              </a:tabLst>
            </a:pPr>
            <a:r>
              <a:rPr kumimoji="0" lang="en-GB" altLang="it-IT" sz="1100" b="1"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Louisa Parks</a:t>
            </a:r>
            <a:r>
              <a:rPr kumimoji="0" lang="en-GB"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a:t>
            </a:r>
            <a:r>
              <a:rPr kumimoji="0" lang="en-GB" altLang="it-IT" sz="1100" b="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University of Trento</a:t>
            </a:r>
            <a:endParaRPr kumimoji="0" lang="it-IT" altLang="it-IT" sz="1100" b="0" i="0" u="none"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97075" algn="l"/>
              </a:tabLst>
            </a:pPr>
            <a:r>
              <a:rPr kumimoji="0" lang="en-US" altLang="it-IT" sz="1100" b="1"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Marco </a:t>
            </a:r>
            <a:r>
              <a:rPr kumimoji="0" lang="en-US" altLang="it-IT" sz="1100" b="1" i="0" u="none" strike="noStrike" cap="none" normalizeH="0" baseline="0" dirty="0" err="1">
                <a:ln>
                  <a:noFill/>
                </a:ln>
                <a:effectLst/>
                <a:latin typeface="Calibri" panose="020F0502020204030204" pitchFamily="34" charset="0"/>
                <a:ea typeface="Microsoft YaHei UI Light" panose="020B0502040204020203" pitchFamily="34" charset="-122"/>
                <a:cs typeface="Calibri" panose="020F0502020204030204" pitchFamily="34" charset="0"/>
              </a:rPr>
              <a:t>Pertile</a:t>
            </a:r>
            <a:r>
              <a:rPr kumimoji="0" lang="en-US"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Un</a:t>
            </a:r>
            <a:r>
              <a:rPr kumimoji="0" lang="en-US" altLang="it-IT" sz="1100" b="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iversity of Trento</a:t>
            </a:r>
            <a:endParaRPr kumimoji="0" lang="it-IT" altLang="it-IT" sz="1100" b="0" i="0" u="none"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97075" algn="l"/>
              </a:tabLst>
            </a:pPr>
            <a:r>
              <a:rPr kumimoji="0" lang="it-IT" altLang="it-IT" sz="1100" b="1"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Natalia </a:t>
            </a:r>
            <a:r>
              <a:rPr kumimoji="0" lang="it-IT" altLang="it-IT" sz="1100" b="1" i="0" u="none" strike="noStrike" cap="none" normalizeH="0" baseline="0" dirty="0" err="1">
                <a:ln>
                  <a:noFill/>
                </a:ln>
                <a:effectLst/>
                <a:latin typeface="Calibri" panose="020F0502020204030204" pitchFamily="34" charset="0"/>
                <a:ea typeface="Microsoft YaHei UI Light" panose="020B0502040204020203" pitchFamily="34" charset="-122"/>
                <a:cs typeface="Calibri" panose="020F0502020204030204" pitchFamily="34" charset="0"/>
              </a:rPr>
              <a:t>Rueda</a:t>
            </a:r>
            <a:r>
              <a:rPr kumimoji="0" lang="it-IT"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a:t>
            </a:r>
            <a:r>
              <a:rPr kumimoji="0" lang="it-IT" altLang="it-IT" sz="1100" i="0" u="none" strike="noStrike" cap="none" normalizeH="0" baseline="0" dirty="0" err="1">
                <a:ln>
                  <a:noFill/>
                </a:ln>
                <a:effectLst/>
                <a:latin typeface="Calibri" panose="020F0502020204030204" pitchFamily="34" charset="0"/>
                <a:ea typeface="Microsoft YaHei UI Light" panose="020B0502040204020203" pitchFamily="34" charset="-122"/>
                <a:cs typeface="Calibri" panose="020F0502020204030204" pitchFamily="34" charset="0"/>
              </a:rPr>
              <a:t>Uni</a:t>
            </a:r>
            <a:r>
              <a:rPr kumimoji="0" lang="it-IT" altLang="it-IT" sz="1100" b="0" i="0" u="none" strike="noStrike" cap="none" normalizeH="0" baseline="0" dirty="0" err="1">
                <a:ln>
                  <a:noFill/>
                </a:ln>
                <a:effectLst/>
                <a:latin typeface="Calibri" panose="020F0502020204030204" pitchFamily="34" charset="0"/>
                <a:ea typeface="Microsoft YaHei UI Light" panose="020B0502040204020203" pitchFamily="34" charset="-122"/>
                <a:cs typeface="Calibri" panose="020F0502020204030204" pitchFamily="34" charset="0"/>
              </a:rPr>
              <a:t>versidad</a:t>
            </a:r>
            <a:r>
              <a:rPr kumimoji="0" lang="it-IT" altLang="it-IT" sz="1100" b="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a:t>
            </a:r>
            <a:r>
              <a:rPr kumimoji="0" lang="it-IT" altLang="it-IT" sz="1100" b="0" i="0" u="none" strike="noStrike" cap="none" normalizeH="0" baseline="0" dirty="0" err="1">
                <a:ln>
                  <a:noFill/>
                </a:ln>
                <a:effectLst/>
                <a:latin typeface="Calibri" panose="020F0502020204030204" pitchFamily="34" charset="0"/>
                <a:ea typeface="Microsoft YaHei UI Light" panose="020B0502040204020203" pitchFamily="34" charset="-122"/>
                <a:cs typeface="Calibri" panose="020F0502020204030204" pitchFamily="34" charset="0"/>
              </a:rPr>
              <a:t>Externado</a:t>
            </a:r>
            <a:r>
              <a:rPr kumimoji="0" lang="it-IT" altLang="it-IT" sz="1100" b="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de Colombia</a:t>
            </a:r>
            <a:endParaRPr kumimoji="0" lang="it-IT" altLang="it-IT" sz="1100" b="0" i="0" u="none"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97075" algn="l"/>
              </a:tabLst>
            </a:pPr>
            <a:r>
              <a:rPr kumimoji="0" lang="en-US" altLang="it-IT" sz="1100" b="1"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Stefano Schiavo</a:t>
            </a:r>
            <a:r>
              <a:rPr kumimoji="0" lang="en-US"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Uni</a:t>
            </a:r>
            <a:r>
              <a:rPr kumimoji="0" lang="en-US" altLang="it-IT" sz="1100" b="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versity of Trento</a:t>
            </a:r>
            <a:endParaRPr kumimoji="0" lang="it-IT" altLang="it-IT" sz="1100" b="0" i="0" u="none"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97075" algn="l"/>
              </a:tabLst>
            </a:pPr>
            <a:r>
              <a:rPr kumimoji="0" lang="en-GB" altLang="it-IT" sz="1100" b="1"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Tania Sebastian</a:t>
            </a:r>
            <a:r>
              <a:rPr kumimoji="0" lang="en-GB"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Vel</a:t>
            </a:r>
            <a:r>
              <a:rPr kumimoji="0" lang="en-GB" altLang="it-IT" sz="1100" b="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lore Institute of Technology </a:t>
            </a:r>
            <a:endParaRPr kumimoji="0" lang="it-IT" altLang="it-IT" sz="1100" b="0" i="0" u="none"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97075" algn="l"/>
              </a:tabLst>
            </a:pPr>
            <a:r>
              <a:rPr kumimoji="0" lang="en-US" altLang="it-IT" sz="1100" b="1"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Daniela </a:t>
            </a:r>
            <a:r>
              <a:rPr kumimoji="0" lang="en-US" altLang="it-IT" sz="1100" b="1" i="0" u="none" strike="noStrike" cap="none" normalizeH="0" baseline="0" dirty="0" err="1">
                <a:ln>
                  <a:noFill/>
                </a:ln>
                <a:effectLst/>
                <a:latin typeface="Calibri" panose="020F0502020204030204" pitchFamily="34" charset="0"/>
                <a:ea typeface="Microsoft YaHei UI Light" panose="020B0502040204020203" pitchFamily="34" charset="-122"/>
                <a:cs typeface="Calibri" panose="020F0502020204030204" pitchFamily="34" charset="0"/>
              </a:rPr>
              <a:t>Sicurelli</a:t>
            </a:r>
            <a:r>
              <a:rPr kumimoji="0" lang="en-US"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Unive</a:t>
            </a:r>
            <a:r>
              <a:rPr kumimoji="0" lang="en-US" altLang="it-IT" sz="1100" b="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rsity of Trento</a:t>
            </a:r>
            <a:endParaRPr kumimoji="0" lang="it-IT" altLang="it-IT" sz="1100" b="0" i="0" u="none" strike="noStrike" cap="none" normalizeH="0" baseline="0" dirty="0">
              <a:ln>
                <a:noFill/>
              </a:ln>
              <a:effectLst/>
              <a:latin typeface="Calibri" panose="020F0502020204030204" pitchFamily="34" charset="0"/>
              <a:cs typeface="Calibri" panose="020F0502020204030204" pitchFamily="34" charset="0"/>
            </a:endParaRPr>
          </a:p>
          <a:p>
            <a:pPr lvl="0"/>
            <a:r>
              <a:rPr kumimoji="0" lang="en-US" altLang="it-IT" sz="1100" b="1"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Pedro Villareal</a:t>
            </a:r>
            <a:r>
              <a:rPr kumimoji="0" lang="en-US"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a:t>
            </a:r>
            <a:r>
              <a:rPr lang="en-US" sz="1100" dirty="0">
                <a:latin typeface="Calibri" panose="020F0502020204030204" pitchFamily="34" charset="0"/>
                <a:cs typeface="Calibri" panose="020F0502020204030204" pitchFamily="34" charset="0"/>
              </a:rPr>
              <a:t>Berlin Institute for International and Security Affairs</a:t>
            </a:r>
            <a:endParaRPr kumimoji="0" lang="it-IT" altLang="it-IT" sz="1100" b="0" i="0" u="none"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97075" algn="l"/>
              </a:tabLst>
            </a:pPr>
            <a:r>
              <a:rPr kumimoji="0" lang="en-GB" altLang="it-IT" sz="1100" b="1" i="0" u="none" strike="noStrike" cap="none" normalizeH="0" baseline="0" dirty="0" err="1">
                <a:ln>
                  <a:noFill/>
                </a:ln>
                <a:effectLst/>
                <a:latin typeface="Calibri" panose="020F0502020204030204" pitchFamily="34" charset="0"/>
                <a:ea typeface="Microsoft YaHei UI Light" panose="020B0502040204020203" pitchFamily="34" charset="-122"/>
                <a:cs typeface="Calibri" panose="020F0502020204030204" pitchFamily="34" charset="0"/>
              </a:rPr>
              <a:t>Bostjan</a:t>
            </a:r>
            <a:r>
              <a:rPr kumimoji="0" lang="en-GB" altLang="it-IT" sz="1100" b="1"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a:t>
            </a:r>
            <a:r>
              <a:rPr kumimoji="0" lang="en-GB" altLang="it-IT" sz="1100" b="1" i="0" u="none" strike="noStrike" cap="none" normalizeH="0" baseline="0" dirty="0" err="1">
                <a:ln>
                  <a:noFill/>
                </a:ln>
                <a:effectLst/>
                <a:latin typeface="Calibri" panose="020F0502020204030204" pitchFamily="34" charset="0"/>
                <a:ea typeface="Microsoft YaHei UI Light" panose="020B0502040204020203" pitchFamily="34" charset="-122"/>
                <a:cs typeface="Calibri" panose="020F0502020204030204" pitchFamily="34" charset="0"/>
              </a:rPr>
              <a:t>Zalar</a:t>
            </a:r>
            <a:r>
              <a:rPr kumimoji="0" lang="en-GB"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High Co</a:t>
            </a:r>
            <a:r>
              <a:rPr kumimoji="0" lang="en-GB" altLang="it-IT" sz="1100" b="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urt Judge at the Administrative Court of the Republic of Slovenia</a:t>
            </a:r>
            <a:endParaRPr kumimoji="0" lang="it-IT" altLang="it-IT" sz="1100" b="0" i="0" u="none"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97075" algn="l"/>
              </a:tabLst>
            </a:pPr>
            <a:r>
              <a:rPr kumimoji="0" lang="en-GB" altLang="it-IT" sz="1100" b="1"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Edith Zeller</a:t>
            </a:r>
            <a:r>
              <a:rPr kumimoji="0" lang="en-GB"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 Administrative Court of Vienna and President of the Association of </a:t>
            </a:r>
          </a:p>
          <a:p>
            <a:pPr marL="0" marR="0" lvl="0" indent="0" algn="l" defTabSz="914400" rtl="0" eaLnBrk="0" fontAlgn="base" latinLnBrk="0" hangingPunct="0">
              <a:lnSpc>
                <a:spcPct val="100000"/>
              </a:lnSpc>
              <a:spcBef>
                <a:spcPct val="0"/>
              </a:spcBef>
              <a:spcAft>
                <a:spcPct val="0"/>
              </a:spcAft>
              <a:buClrTx/>
              <a:buSzTx/>
              <a:buFontTx/>
              <a:buNone/>
              <a:tabLst>
                <a:tab pos="1997075" algn="l"/>
              </a:tabLst>
            </a:pPr>
            <a:r>
              <a:rPr kumimoji="0" lang="en-GB" altLang="it-IT" sz="1100" i="0" u="none" strike="noStrike" cap="none" normalizeH="0" baseline="0" dirty="0">
                <a:ln>
                  <a:noFill/>
                </a:ln>
                <a:effectLst/>
                <a:latin typeface="Calibri" panose="020F0502020204030204" pitchFamily="34" charset="0"/>
                <a:ea typeface="Microsoft YaHei UI Light" panose="020B0502040204020203" pitchFamily="34" charset="-122"/>
                <a:cs typeface="Calibri" panose="020F0502020204030204" pitchFamily="34" charset="0"/>
              </a:rPr>
              <a:t>European Administrative Judges</a:t>
            </a:r>
          </a:p>
        </p:txBody>
      </p:sp>
      <p:sp>
        <p:nvSpPr>
          <p:cNvPr id="13" name="object 7"/>
          <p:cNvSpPr txBox="1"/>
          <p:nvPr/>
        </p:nvSpPr>
        <p:spPr>
          <a:xfrm>
            <a:off x="509270" y="6181725"/>
            <a:ext cx="4896200" cy="181610"/>
          </a:xfrm>
          <a:prstGeom prst="rect">
            <a:avLst/>
          </a:prstGeom>
          <a:solidFill>
            <a:srgbClr val="A0DAEF"/>
          </a:solidFill>
        </p:spPr>
        <p:txBody>
          <a:bodyPr vert="horz" wrap="square" lIns="0" tIns="12700" rIns="0" bIns="0" rtlCol="0">
            <a:spAutoFit/>
          </a:bodyPr>
          <a:lstStyle/>
          <a:p>
            <a:pPr marL="71755">
              <a:lnSpc>
                <a:spcPct val="100000"/>
              </a:lnSpc>
              <a:spcBef>
                <a:spcPts val="100"/>
              </a:spcBef>
              <a:tabLst>
                <a:tab pos="1833880" algn="l"/>
              </a:tabLst>
            </a:pPr>
            <a:r>
              <a:rPr lang="en-US" sz="1100" b="1" dirty="0">
                <a:latin typeface="Calibri" panose="020F0502020204030204" pitchFamily="34" charset="0"/>
                <a:ea typeface="Ebrima" panose="02000000000000000000" pitchFamily="2" charset="0"/>
                <a:cs typeface="Calibri" panose="020F0502020204030204" pitchFamily="34" charset="0"/>
              </a:rPr>
              <a:t>SCIENTIFIC COORDINATORS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ject 7"/>
          <p:cNvSpPr txBox="1"/>
          <p:nvPr/>
        </p:nvSpPr>
        <p:spPr>
          <a:xfrm>
            <a:off x="5910695" y="514894"/>
            <a:ext cx="4752340" cy="179023"/>
          </a:xfrm>
          <a:prstGeom prst="rect">
            <a:avLst/>
          </a:prstGeom>
          <a:solidFill>
            <a:srgbClr val="A0DAEF"/>
          </a:solidFill>
        </p:spPr>
        <p:txBody>
          <a:bodyPr vert="horz" wrap="square" lIns="0" tIns="12700" rIns="0" bIns="0" rtlCol="0">
            <a:spAutoFit/>
          </a:bodyPr>
          <a:lstStyle/>
          <a:p>
            <a:pPr marL="71755">
              <a:lnSpc>
                <a:spcPct val="100000"/>
              </a:lnSpc>
              <a:spcBef>
                <a:spcPts val="100"/>
              </a:spcBef>
              <a:tabLst>
                <a:tab pos="1833880" algn="l"/>
              </a:tabLst>
            </a:pPr>
            <a:r>
              <a:rPr lang="en-US" sz="1080" b="1" spc="120" dirty="0">
                <a:latin typeface="Ebrima" panose="02000000000000000000" pitchFamily="2" charset="0"/>
                <a:ea typeface="Ebrima" panose="02000000000000000000" pitchFamily="2" charset="0"/>
                <a:cs typeface="Ebrima" panose="02000000000000000000" pitchFamily="2" charset="0"/>
              </a:rPr>
              <a:t>November 28, 2022 - School of International Studies</a:t>
            </a:r>
            <a:endParaRPr lang="en-US" sz="1080" dirty="0">
              <a:latin typeface="Ebrima" panose="02000000000000000000" pitchFamily="2" charset="0"/>
              <a:ea typeface="Ebrima" panose="02000000000000000000" pitchFamily="2" charset="0"/>
              <a:cs typeface="Ebrima" panose="02000000000000000000" pitchFamily="2" charset="0"/>
            </a:endParaRPr>
          </a:p>
        </p:txBody>
      </p:sp>
      <p:sp>
        <p:nvSpPr>
          <p:cNvPr id="11" name="object 11"/>
          <p:cNvSpPr txBox="1"/>
          <p:nvPr/>
        </p:nvSpPr>
        <p:spPr>
          <a:xfrm>
            <a:off x="5906849" y="807940"/>
            <a:ext cx="4752340" cy="153888"/>
          </a:xfrm>
          <a:prstGeom prst="rect">
            <a:avLst/>
          </a:prstGeom>
          <a:solidFill>
            <a:srgbClr val="E6E7E8"/>
          </a:solidFill>
        </p:spPr>
        <p:txBody>
          <a:bodyPr vert="horz" wrap="square" lIns="0" tIns="0" rIns="0" bIns="0" rtlCol="0">
            <a:spAutoFit/>
          </a:bodyPr>
          <a:lstStyle/>
          <a:p>
            <a:pPr marL="71755">
              <a:lnSpc>
                <a:spcPts val="1225"/>
              </a:lnSpc>
            </a:pPr>
            <a:r>
              <a:rPr lang="en-US" sz="1100" i="1" spc="-40" dirty="0">
                <a:solidFill>
                  <a:srgbClr val="231F20"/>
                </a:solidFill>
                <a:latin typeface="Ebrima" panose="02000000000000000000" pitchFamily="2" charset="0"/>
                <a:ea typeface="Ebrima" panose="02000000000000000000" pitchFamily="2" charset="0"/>
                <a:cs typeface="Ebrima" panose="02000000000000000000" pitchFamily="2" charset="0"/>
              </a:rPr>
              <a:t>9.00 - 9.15</a:t>
            </a:r>
            <a:r>
              <a:rPr lang="en-US" sz="1100" i="1" spc="475" dirty="0">
                <a:solidFill>
                  <a:srgbClr val="231F20"/>
                </a:solidFill>
                <a:latin typeface="Ebrima" panose="02000000000000000000" pitchFamily="2" charset="0"/>
                <a:ea typeface="Ebrima" panose="02000000000000000000" pitchFamily="2" charset="0"/>
                <a:cs typeface="Ebrima" panose="02000000000000000000" pitchFamily="2" charset="0"/>
              </a:rPr>
              <a:t>	</a:t>
            </a:r>
            <a:r>
              <a:rPr lang="en-US" sz="1100" i="1" spc="150" dirty="0">
                <a:solidFill>
                  <a:srgbClr val="231F20"/>
                </a:solidFill>
                <a:latin typeface="Ebrima" panose="02000000000000000000" pitchFamily="2" charset="0"/>
                <a:ea typeface="Ebrima" panose="02000000000000000000" pitchFamily="2" charset="0"/>
                <a:cs typeface="Ebrima" panose="02000000000000000000" pitchFamily="2" charset="0"/>
              </a:rPr>
              <a:t>Welcome Addresses</a:t>
            </a:r>
            <a:endParaRPr lang="en-US" sz="1100" dirty="0">
              <a:latin typeface="Ebrima" panose="02000000000000000000" pitchFamily="2" charset="0"/>
              <a:ea typeface="Ebrima" panose="02000000000000000000" pitchFamily="2" charset="0"/>
              <a:cs typeface="Ebrima" panose="02000000000000000000" pitchFamily="2" charset="0"/>
            </a:endParaRPr>
          </a:p>
        </p:txBody>
      </p:sp>
      <p:sp>
        <p:nvSpPr>
          <p:cNvPr id="12" name="object 12"/>
          <p:cNvSpPr txBox="1"/>
          <p:nvPr/>
        </p:nvSpPr>
        <p:spPr>
          <a:xfrm>
            <a:off x="5908119" y="1070967"/>
            <a:ext cx="3443650" cy="453970"/>
          </a:xfrm>
          <a:prstGeom prst="rect">
            <a:avLst/>
          </a:prstGeom>
        </p:spPr>
        <p:txBody>
          <a:bodyPr vert="horz" wrap="square" lIns="0" tIns="12700" rIns="0" bIns="0" rtlCol="0">
            <a:spAutoFit/>
          </a:bodyPr>
          <a:lstStyle/>
          <a:p>
            <a:pPr marL="12700">
              <a:lnSpc>
                <a:spcPct val="100000"/>
              </a:lnSpc>
              <a:spcBef>
                <a:spcPts val="100"/>
              </a:spcBef>
            </a:pPr>
            <a:r>
              <a:rPr lang="en-US" sz="900" b="1" dirty="0">
                <a:solidFill>
                  <a:srgbClr val="231F20"/>
                </a:solidFill>
                <a:latin typeface="Tahoma" panose="020B0604030504040204" pitchFamily="34" charset="0"/>
                <a:ea typeface="Tahoma" panose="020B0604030504040204" pitchFamily="34" charset="0"/>
                <a:cs typeface="Tahoma" panose="020B0604030504040204" pitchFamily="34" charset="0"/>
              </a:rPr>
              <a:t>Stefano Schiavo </a:t>
            </a:r>
            <a:r>
              <a:rPr lang="en-US" sz="900" dirty="0">
                <a:solidFill>
                  <a:srgbClr val="231F20"/>
                </a:solidFill>
                <a:latin typeface="Tahoma" panose="020B0604030504040204" pitchFamily="34" charset="0"/>
                <a:ea typeface="Tahoma" panose="020B0604030504040204" pitchFamily="34" charset="0"/>
                <a:cs typeface="Tahoma" panose="020B0604030504040204" pitchFamily="34" charset="0"/>
              </a:rPr>
              <a:t>(Director of the School of International Studies) </a:t>
            </a:r>
          </a:p>
          <a:p>
            <a:pPr marL="12700">
              <a:lnSpc>
                <a:spcPct val="100000"/>
              </a:lnSpc>
              <a:spcBef>
                <a:spcPts val="100"/>
              </a:spcBef>
            </a:pPr>
            <a:r>
              <a:rPr lang="en-US" sz="900" b="1" dirty="0">
                <a:solidFill>
                  <a:srgbClr val="231F20"/>
                </a:solidFill>
                <a:latin typeface="Tahoma" panose="020B0604030504040204" pitchFamily="34" charset="0"/>
                <a:ea typeface="Tahoma" panose="020B0604030504040204" pitchFamily="34" charset="0"/>
                <a:cs typeface="Tahoma" panose="020B0604030504040204" pitchFamily="34" charset="0"/>
              </a:rPr>
              <a:t>Paolo Carta </a:t>
            </a:r>
            <a:r>
              <a:rPr lang="en-US" sz="900" dirty="0">
                <a:solidFill>
                  <a:srgbClr val="231F20"/>
                </a:solidFill>
                <a:latin typeface="Tahoma" panose="020B0604030504040204" pitchFamily="34" charset="0"/>
                <a:ea typeface="Tahoma" panose="020B0604030504040204" pitchFamily="34" charset="0"/>
                <a:cs typeface="Tahoma" panose="020B0604030504040204" pitchFamily="34" charset="0"/>
              </a:rPr>
              <a:t>(Dean of the Faculty of Law)</a:t>
            </a:r>
          </a:p>
          <a:p>
            <a:pPr marL="12700">
              <a:lnSpc>
                <a:spcPct val="100000"/>
              </a:lnSpc>
              <a:spcBef>
                <a:spcPts val="100"/>
              </a:spcBef>
            </a:pPr>
            <a:r>
              <a:rPr lang="en-US" sz="900" b="1" dirty="0">
                <a:solidFill>
                  <a:srgbClr val="231F20"/>
                </a:solidFill>
                <a:latin typeface="Tahoma" panose="020B0604030504040204" pitchFamily="34" charset="0"/>
                <a:ea typeface="Tahoma" panose="020B0604030504040204" pitchFamily="34" charset="0"/>
                <a:cs typeface="Tahoma" panose="020B0604030504040204" pitchFamily="34" charset="0"/>
              </a:rPr>
              <a:t>Paola </a:t>
            </a:r>
            <a:r>
              <a:rPr lang="en-US" sz="900" b="1" dirty="0" err="1">
                <a:solidFill>
                  <a:srgbClr val="231F20"/>
                </a:solidFill>
                <a:latin typeface="Tahoma" panose="020B0604030504040204" pitchFamily="34" charset="0"/>
                <a:ea typeface="Tahoma" panose="020B0604030504040204" pitchFamily="34" charset="0"/>
                <a:cs typeface="Tahoma" panose="020B0604030504040204" pitchFamily="34" charset="0"/>
              </a:rPr>
              <a:t>Iamiceli</a:t>
            </a:r>
            <a:r>
              <a:rPr lang="en-US" sz="900" dirty="0">
                <a:solidFill>
                  <a:srgbClr val="231F20"/>
                </a:solidFill>
                <a:latin typeface="Tahoma" panose="020B0604030504040204" pitchFamily="34" charset="0"/>
                <a:ea typeface="Tahoma" panose="020B0604030504040204" pitchFamily="34" charset="0"/>
                <a:cs typeface="Tahoma" panose="020B0604030504040204" pitchFamily="34" charset="0"/>
              </a:rPr>
              <a:t>,</a:t>
            </a:r>
            <a:r>
              <a:rPr lang="en-US" sz="900" b="1" dirty="0">
                <a:solidFill>
                  <a:srgbClr val="231F20"/>
                </a:solidFill>
                <a:latin typeface="Tahoma" panose="020B0604030504040204" pitchFamily="34" charset="0"/>
                <a:ea typeface="Tahoma" panose="020B0604030504040204" pitchFamily="34" charset="0"/>
                <a:cs typeface="Tahoma" panose="020B0604030504040204" pitchFamily="34" charset="0"/>
              </a:rPr>
              <a:t> Marco </a:t>
            </a:r>
            <a:r>
              <a:rPr lang="en-US" sz="900" b="1" dirty="0" err="1">
                <a:solidFill>
                  <a:srgbClr val="231F20"/>
                </a:solidFill>
                <a:latin typeface="Tahoma" panose="020B0604030504040204" pitchFamily="34" charset="0"/>
                <a:ea typeface="Tahoma" panose="020B0604030504040204" pitchFamily="34" charset="0"/>
                <a:cs typeface="Tahoma" panose="020B0604030504040204" pitchFamily="34" charset="0"/>
              </a:rPr>
              <a:t>Pertile</a:t>
            </a:r>
            <a:r>
              <a:rPr lang="en-US" sz="900" dirty="0">
                <a:solidFill>
                  <a:srgbClr val="231F20"/>
                </a:solidFill>
                <a:latin typeface="Tahoma" panose="020B0604030504040204" pitchFamily="34" charset="0"/>
                <a:ea typeface="Tahoma" panose="020B0604030504040204" pitchFamily="34" charset="0"/>
                <a:cs typeface="Tahoma" panose="020B0604030504040204" pitchFamily="34" charset="0"/>
              </a:rPr>
              <a:t> (University of Trento)</a:t>
            </a:r>
          </a:p>
        </p:txBody>
      </p:sp>
      <p:sp>
        <p:nvSpPr>
          <p:cNvPr id="15" name="object 15"/>
          <p:cNvSpPr txBox="1"/>
          <p:nvPr/>
        </p:nvSpPr>
        <p:spPr>
          <a:xfrm>
            <a:off x="5897959" y="1622931"/>
            <a:ext cx="4752340" cy="170815"/>
          </a:xfrm>
          <a:prstGeom prst="rect">
            <a:avLst/>
          </a:prstGeom>
          <a:solidFill>
            <a:srgbClr val="E6E7E8"/>
          </a:solidFill>
        </p:spPr>
        <p:txBody>
          <a:bodyPr vert="horz" wrap="square" lIns="0" tIns="13970" rIns="0" bIns="0" rtlCol="0">
            <a:spAutoFit/>
          </a:bodyPr>
          <a:lstStyle/>
          <a:p>
            <a:pPr marL="71755">
              <a:lnSpc>
                <a:spcPts val="1225"/>
              </a:lnSpc>
            </a:pPr>
            <a:r>
              <a:rPr lang="en-US" sz="1100" i="1" spc="-40" dirty="0">
                <a:solidFill>
                  <a:srgbClr val="231F20"/>
                </a:solidFill>
                <a:latin typeface="Ebrima" panose="02000000000000000000" pitchFamily="2" charset="0"/>
                <a:ea typeface="Ebrima" panose="02000000000000000000" pitchFamily="2" charset="0"/>
                <a:cs typeface="Ebrima" panose="02000000000000000000" pitchFamily="2" charset="0"/>
              </a:rPr>
              <a:t>9.30 </a:t>
            </a:r>
            <a:r>
              <a:rPr lang="it-IT" altLang="en-US" sz="1100" i="1" spc="-40" dirty="0">
                <a:solidFill>
                  <a:srgbClr val="231F20"/>
                </a:solidFill>
                <a:latin typeface="Ebrima" panose="02000000000000000000" pitchFamily="2" charset="0"/>
                <a:ea typeface="Ebrima" panose="02000000000000000000" pitchFamily="2" charset="0"/>
                <a:cs typeface="Ebrima" panose="02000000000000000000" pitchFamily="2" charset="0"/>
              </a:rPr>
              <a:t>-</a:t>
            </a:r>
            <a:r>
              <a:rPr lang="en-US" sz="1100" i="1" spc="-40" dirty="0">
                <a:solidFill>
                  <a:srgbClr val="231F20"/>
                </a:solidFill>
                <a:latin typeface="Ebrima" panose="02000000000000000000" pitchFamily="2" charset="0"/>
                <a:ea typeface="Ebrima" panose="02000000000000000000" pitchFamily="2" charset="0"/>
                <a:cs typeface="Ebrima" panose="02000000000000000000" pitchFamily="2" charset="0"/>
              </a:rPr>
              <a:t> 10.00</a:t>
            </a:r>
            <a:r>
              <a:rPr lang="en-US" sz="1100" i="1" spc="475" dirty="0">
                <a:solidFill>
                  <a:srgbClr val="231F20"/>
                </a:solidFill>
                <a:latin typeface="Ebrima" panose="02000000000000000000" pitchFamily="2" charset="0"/>
                <a:ea typeface="Ebrima" panose="02000000000000000000" pitchFamily="2" charset="0"/>
                <a:cs typeface="Ebrima" panose="02000000000000000000" pitchFamily="2" charset="0"/>
              </a:rPr>
              <a:t>	</a:t>
            </a:r>
            <a:r>
              <a:rPr lang="en-US" sz="1100" i="1" spc="150" dirty="0">
                <a:solidFill>
                  <a:srgbClr val="231F20"/>
                </a:solidFill>
                <a:latin typeface="Ebrima" panose="02000000000000000000" pitchFamily="2" charset="0"/>
                <a:ea typeface="Ebrima" panose="02000000000000000000" pitchFamily="2" charset="0"/>
                <a:cs typeface="Ebrima" panose="02000000000000000000" pitchFamily="2" charset="0"/>
              </a:rPr>
              <a:t>Keynote</a:t>
            </a:r>
            <a:r>
              <a:rPr lang="en-US" sz="1100" i="1" spc="-5" dirty="0">
                <a:solidFill>
                  <a:srgbClr val="231F20"/>
                </a:solidFill>
                <a:latin typeface="Ebrima" panose="02000000000000000000" pitchFamily="2" charset="0"/>
                <a:ea typeface="Ebrima" panose="02000000000000000000" pitchFamily="2" charset="0"/>
                <a:cs typeface="Ebrima" panose="02000000000000000000" pitchFamily="2" charset="0"/>
              </a:rPr>
              <a:t> </a:t>
            </a:r>
            <a:r>
              <a:rPr lang="en-US" sz="1100" i="1" spc="110" dirty="0">
                <a:solidFill>
                  <a:srgbClr val="231F20"/>
                </a:solidFill>
                <a:latin typeface="Ebrima" panose="02000000000000000000" pitchFamily="2" charset="0"/>
                <a:ea typeface="Ebrima" panose="02000000000000000000" pitchFamily="2" charset="0"/>
                <a:cs typeface="Ebrima" panose="02000000000000000000" pitchFamily="2" charset="0"/>
              </a:rPr>
              <a:t>Speech</a:t>
            </a:r>
            <a:endParaRPr lang="en-US" sz="1100" dirty="0">
              <a:latin typeface="Ebrima" panose="02000000000000000000" pitchFamily="2" charset="0"/>
              <a:ea typeface="Ebrima" panose="02000000000000000000" pitchFamily="2" charset="0"/>
              <a:cs typeface="Ebrima" panose="02000000000000000000" pitchFamily="2" charset="0"/>
            </a:endParaRPr>
          </a:p>
        </p:txBody>
      </p:sp>
      <p:sp>
        <p:nvSpPr>
          <p:cNvPr id="16" name="object 16"/>
          <p:cNvSpPr txBox="1"/>
          <p:nvPr/>
        </p:nvSpPr>
        <p:spPr>
          <a:xfrm>
            <a:off x="5910659" y="1888640"/>
            <a:ext cx="4637887" cy="423193"/>
          </a:xfrm>
          <a:prstGeom prst="rect">
            <a:avLst/>
          </a:prstGeom>
        </p:spPr>
        <p:txBody>
          <a:bodyPr vert="horz" wrap="square" lIns="0" tIns="12700" rIns="0" bIns="0" rtlCol="0">
            <a:spAutoFit/>
          </a:bodyPr>
          <a:lstStyle/>
          <a:p>
            <a:pPr marL="12700">
              <a:lnSpc>
                <a:spcPts val="1025"/>
              </a:lnSpc>
              <a:spcBef>
                <a:spcPts val="100"/>
              </a:spcBef>
            </a:pPr>
            <a:r>
              <a:rPr lang="en-US" sz="900" i="1" dirty="0">
                <a:latin typeface="Tahoma" panose="020B0604030504040204" pitchFamily="34" charset="0"/>
                <a:ea typeface="Tahoma" panose="020B0604030504040204" pitchFamily="34" charset="0"/>
                <a:cs typeface="Tahoma" panose="020B0604030504040204" pitchFamily="34" charset="0"/>
              </a:rPr>
              <a:t>Reform of Pandemic Preparedness and Response: The Legal and Governance Context</a:t>
            </a:r>
          </a:p>
          <a:p>
            <a:pPr marL="12700">
              <a:lnSpc>
                <a:spcPts val="1025"/>
              </a:lnSpc>
              <a:spcBef>
                <a:spcPts val="100"/>
              </a:spcBef>
            </a:pPr>
            <a:r>
              <a:rPr lang="it-IT" sz="900" b="1" spc="5" dirty="0">
                <a:solidFill>
                  <a:srgbClr val="231F20"/>
                </a:solidFill>
                <a:latin typeface="Tahoma" panose="020B0604030504040204" pitchFamily="34" charset="0"/>
                <a:ea typeface="Tahoma" panose="020B0604030504040204" pitchFamily="34" charset="0"/>
                <a:cs typeface="Tahoma" panose="020B0604030504040204" pitchFamily="34" charset="0"/>
              </a:rPr>
              <a:t>Gian Luca </a:t>
            </a:r>
            <a:r>
              <a:rPr lang="it-IT" sz="900" b="1" spc="5" dirty="0" err="1">
                <a:solidFill>
                  <a:srgbClr val="231F20"/>
                </a:solidFill>
                <a:latin typeface="Tahoma" panose="020B0604030504040204" pitchFamily="34" charset="0"/>
                <a:ea typeface="Tahoma" panose="020B0604030504040204" pitchFamily="34" charset="0"/>
                <a:cs typeface="Tahoma" panose="020B0604030504040204" pitchFamily="34" charset="0"/>
              </a:rPr>
              <a:t>Burci</a:t>
            </a:r>
            <a:r>
              <a:rPr lang="it-IT" sz="900" b="1" spc="5" dirty="0">
                <a:solidFill>
                  <a:srgbClr val="231F20"/>
                </a:solidFill>
                <a:latin typeface="Tahoma" panose="020B0604030504040204" pitchFamily="34" charset="0"/>
                <a:ea typeface="Tahoma" panose="020B0604030504040204" pitchFamily="34" charset="0"/>
                <a:cs typeface="Tahoma" panose="020B0604030504040204" pitchFamily="34" charset="0"/>
              </a:rPr>
              <a:t> </a:t>
            </a:r>
            <a:r>
              <a:rPr lang="it-IT" sz="900" spc="5" dirty="0">
                <a:solidFill>
                  <a:srgbClr val="231F20"/>
                </a:solidFill>
                <a:latin typeface="Tahoma" panose="020B0604030504040204" pitchFamily="34" charset="0"/>
                <a:ea typeface="Tahoma" panose="020B0604030504040204" pitchFamily="34" charset="0"/>
                <a:cs typeface="Tahoma" panose="020B0604030504040204" pitchFamily="34" charset="0"/>
              </a:rPr>
              <a:t>(Graduate Institute Geneva)</a:t>
            </a:r>
          </a:p>
          <a:p>
            <a:pPr marL="12700">
              <a:lnSpc>
                <a:spcPts val="1025"/>
              </a:lnSpc>
              <a:spcBef>
                <a:spcPts val="100"/>
              </a:spcBef>
            </a:pPr>
            <a:endParaRPr lang="it-IT" sz="900" spc="5" dirty="0">
              <a:solidFill>
                <a:srgbClr val="231F20"/>
              </a:solidFill>
              <a:latin typeface="Tahoma" panose="020B0604030504040204" pitchFamily="34" charset="0"/>
              <a:ea typeface="Tahoma" panose="020B0604030504040204" pitchFamily="34" charset="0"/>
              <a:cs typeface="Tahoma" panose="020B0604030504040204" pitchFamily="34" charset="0"/>
            </a:endParaRPr>
          </a:p>
        </p:txBody>
      </p:sp>
      <p:sp>
        <p:nvSpPr>
          <p:cNvPr id="18" name="object 18"/>
          <p:cNvSpPr txBox="1"/>
          <p:nvPr/>
        </p:nvSpPr>
        <p:spPr>
          <a:xfrm>
            <a:off x="5919549" y="2731574"/>
            <a:ext cx="4323001" cy="1875155"/>
          </a:xfrm>
          <a:prstGeom prst="rect">
            <a:avLst/>
          </a:prstGeom>
        </p:spPr>
        <p:txBody>
          <a:bodyPr vert="horz" wrap="square" lIns="0" tIns="12700" rIns="0" bIns="0" rtlCol="0">
            <a:spAutoFit/>
          </a:bodyPr>
          <a:lstStyle/>
          <a:p>
            <a:pPr marL="12700">
              <a:lnSpc>
                <a:spcPts val="1025"/>
              </a:lnSpc>
              <a:spcBef>
                <a:spcPts val="100"/>
              </a:spcBef>
            </a:pPr>
            <a:r>
              <a:rPr lang="it-IT" sz="900" i="1" spc="-25" dirty="0">
                <a:solidFill>
                  <a:srgbClr val="231F20"/>
                </a:solidFill>
                <a:latin typeface="Tahoma" panose="020B0604030504040204"/>
                <a:cs typeface="Tahoma" panose="020B0604030504040204"/>
              </a:rPr>
              <a:t>Chair: </a:t>
            </a:r>
            <a:r>
              <a:rPr lang="it-IT" sz="900" b="1" spc="-25" dirty="0">
                <a:solidFill>
                  <a:srgbClr val="231F20"/>
                </a:solidFill>
                <a:latin typeface="Tahoma" panose="020B0604030504040204"/>
                <a:cs typeface="Tahoma" panose="020B0604030504040204"/>
              </a:rPr>
              <a:t>Louisa Parks </a:t>
            </a:r>
            <a:r>
              <a:rPr lang="it-IT" sz="900" spc="-25" dirty="0">
                <a:solidFill>
                  <a:srgbClr val="231F20"/>
                </a:solidFill>
                <a:latin typeface="Tahoma" panose="020B0604030504040204"/>
                <a:cs typeface="Tahoma" panose="020B0604030504040204"/>
              </a:rPr>
              <a:t>(University of Trento)</a:t>
            </a:r>
          </a:p>
          <a:p>
            <a:pPr marL="12700">
              <a:lnSpc>
                <a:spcPts val="1025"/>
              </a:lnSpc>
              <a:spcBef>
                <a:spcPts val="100"/>
              </a:spcBef>
            </a:pPr>
            <a:r>
              <a:rPr lang="it-IT" sz="900" i="1" spc="-25" dirty="0">
                <a:solidFill>
                  <a:srgbClr val="231F20"/>
                </a:solidFill>
                <a:latin typeface="Tahoma" panose="020B0604030504040204"/>
                <a:cs typeface="Tahoma" panose="020B0604030504040204"/>
              </a:rPr>
              <a:t>Speakers</a:t>
            </a:r>
          </a:p>
          <a:p>
            <a:pPr marL="12700">
              <a:lnSpc>
                <a:spcPts val="1025"/>
              </a:lnSpc>
              <a:spcBef>
                <a:spcPts val="100"/>
              </a:spcBef>
            </a:pPr>
            <a:r>
              <a:rPr lang="it-IT" sz="900" b="1" spc="-25" dirty="0">
                <a:solidFill>
                  <a:srgbClr val="231F20"/>
                </a:solidFill>
                <a:latin typeface="Tahoma" panose="020B0604030504040204"/>
                <a:cs typeface="Tahoma" panose="020B0604030504040204"/>
              </a:rPr>
              <a:t>Claudia Nannini </a:t>
            </a:r>
            <a:r>
              <a:rPr lang="it-IT" sz="900" spc="-25" dirty="0">
                <a:solidFill>
                  <a:srgbClr val="231F20"/>
                </a:solidFill>
                <a:latin typeface="Tahoma" panose="020B0604030504040204"/>
                <a:cs typeface="Tahoma" panose="020B0604030504040204"/>
              </a:rPr>
              <a:t>(World Health Organization)</a:t>
            </a:r>
          </a:p>
          <a:p>
            <a:pPr marL="12700">
              <a:lnSpc>
                <a:spcPts val="1025"/>
              </a:lnSpc>
              <a:spcBef>
                <a:spcPts val="100"/>
              </a:spcBef>
            </a:pPr>
            <a:r>
              <a:rPr lang="it-IT" sz="900" b="1" spc="-25" dirty="0">
                <a:solidFill>
                  <a:srgbClr val="231F20"/>
                </a:solidFill>
                <a:latin typeface="Tahoma" panose="020B0604030504040204"/>
                <a:cs typeface="Tahoma" panose="020B0604030504040204"/>
              </a:rPr>
              <a:t>Stefania Negri </a:t>
            </a:r>
            <a:r>
              <a:rPr lang="it-IT" sz="900" spc="-25" dirty="0">
                <a:solidFill>
                  <a:srgbClr val="231F20"/>
                </a:solidFill>
                <a:latin typeface="Tahoma" panose="020B0604030504040204"/>
                <a:cs typeface="Tahoma" panose="020B0604030504040204"/>
              </a:rPr>
              <a:t>(University of Salerno)</a:t>
            </a:r>
          </a:p>
          <a:p>
            <a:pPr marL="12700">
              <a:lnSpc>
                <a:spcPts val="1025"/>
              </a:lnSpc>
              <a:spcBef>
                <a:spcPts val="100"/>
              </a:spcBef>
            </a:pPr>
            <a:r>
              <a:rPr lang="it-IT" sz="900" b="1" spc="-25" dirty="0">
                <a:solidFill>
                  <a:srgbClr val="231F20"/>
                </a:solidFill>
                <a:latin typeface="Tahoma" panose="020B0604030504040204"/>
                <a:cs typeface="Tahoma" panose="020B0604030504040204"/>
              </a:rPr>
              <a:t>Emanuela Bozzini</a:t>
            </a:r>
            <a:r>
              <a:rPr lang="it-IT" sz="900" spc="-25" dirty="0">
                <a:solidFill>
                  <a:srgbClr val="231F20"/>
                </a:solidFill>
                <a:latin typeface="Tahoma" panose="020B0604030504040204"/>
                <a:cs typeface="Tahoma" panose="020B0604030504040204"/>
              </a:rPr>
              <a:t>,</a:t>
            </a:r>
            <a:r>
              <a:rPr lang="it-IT" sz="900" b="1" spc="-25" dirty="0">
                <a:solidFill>
                  <a:srgbClr val="231F20"/>
                </a:solidFill>
                <a:latin typeface="Tahoma" panose="020B0604030504040204"/>
                <a:cs typeface="Tahoma" panose="020B0604030504040204"/>
              </a:rPr>
              <a:t> Daniela </a:t>
            </a:r>
            <a:r>
              <a:rPr lang="it-IT" sz="900" b="1" spc="-25" dirty="0" err="1">
                <a:solidFill>
                  <a:srgbClr val="231F20"/>
                </a:solidFill>
                <a:latin typeface="Tahoma" panose="020B0604030504040204"/>
                <a:cs typeface="Tahoma" panose="020B0604030504040204"/>
              </a:rPr>
              <a:t>Sicurelli</a:t>
            </a:r>
            <a:r>
              <a:rPr lang="it-IT" sz="900" b="1" spc="-25" dirty="0">
                <a:solidFill>
                  <a:srgbClr val="231F20"/>
                </a:solidFill>
                <a:latin typeface="Tahoma" panose="020B0604030504040204"/>
                <a:cs typeface="Tahoma" panose="020B0604030504040204"/>
              </a:rPr>
              <a:t> </a:t>
            </a:r>
            <a:r>
              <a:rPr lang="it-IT" sz="900" spc="-25" dirty="0">
                <a:solidFill>
                  <a:srgbClr val="231F20"/>
                </a:solidFill>
                <a:latin typeface="Tahoma" panose="020B0604030504040204"/>
                <a:cs typeface="Tahoma" panose="020B0604030504040204"/>
              </a:rPr>
              <a:t>(University of Trento)</a:t>
            </a:r>
          </a:p>
          <a:p>
            <a:pPr marL="12700">
              <a:lnSpc>
                <a:spcPts val="1025"/>
              </a:lnSpc>
              <a:spcBef>
                <a:spcPts val="100"/>
              </a:spcBef>
            </a:pPr>
            <a:endParaRPr lang="it-IT" sz="900" spc="-25" dirty="0">
              <a:solidFill>
                <a:srgbClr val="231F20"/>
              </a:solidFill>
              <a:latin typeface="Tahoma" panose="020B0604030504040204"/>
              <a:cs typeface="Tahoma" panose="020B0604030504040204"/>
            </a:endParaRPr>
          </a:p>
          <a:p>
            <a:pPr marL="12700">
              <a:lnSpc>
                <a:spcPts val="1025"/>
              </a:lnSpc>
              <a:spcBef>
                <a:spcPts val="100"/>
              </a:spcBef>
            </a:pPr>
            <a:r>
              <a:rPr lang="it-IT" sz="900" spc="-25" dirty="0">
                <a:solidFill>
                  <a:schemeClr val="bg1">
                    <a:lumMod val="50000"/>
                  </a:schemeClr>
                </a:solidFill>
                <a:latin typeface="Tahoma" panose="020B0604030504040204"/>
                <a:cs typeface="Tahoma" panose="020B0604030504040204"/>
              </a:rPr>
              <a:t>Coffee break (11.15 - 11.35)</a:t>
            </a:r>
          </a:p>
          <a:p>
            <a:pPr marL="12700">
              <a:lnSpc>
                <a:spcPts val="1025"/>
              </a:lnSpc>
              <a:spcBef>
                <a:spcPts val="100"/>
              </a:spcBef>
            </a:pPr>
            <a:endParaRPr lang="it-IT" sz="900" spc="-25" dirty="0">
              <a:solidFill>
                <a:srgbClr val="231F20"/>
              </a:solidFill>
              <a:latin typeface="Tahoma" panose="020B0604030504040204"/>
              <a:cs typeface="Tahoma" panose="020B0604030504040204"/>
            </a:endParaRPr>
          </a:p>
          <a:p>
            <a:pPr marL="12700">
              <a:lnSpc>
                <a:spcPts val="1025"/>
              </a:lnSpc>
              <a:spcBef>
                <a:spcPts val="100"/>
              </a:spcBef>
            </a:pPr>
            <a:r>
              <a:rPr lang="it-IT" sz="900" b="1" spc="-25" dirty="0">
                <a:solidFill>
                  <a:srgbClr val="231F20"/>
                </a:solidFill>
                <a:latin typeface="Tahoma" panose="020B0604030504040204"/>
                <a:cs typeface="Tahoma" panose="020B0604030504040204"/>
              </a:rPr>
              <a:t>Pedro Villarreal </a:t>
            </a:r>
            <a:r>
              <a:rPr lang="it-IT" sz="900" spc="-25" dirty="0">
                <a:solidFill>
                  <a:srgbClr val="231F20"/>
                </a:solidFill>
                <a:latin typeface="Tahoma" panose="020B0604030504040204" pitchFamily="34" charset="0"/>
                <a:ea typeface="Tahoma" panose="020B0604030504040204" pitchFamily="34" charset="0"/>
                <a:cs typeface="Tahoma" panose="020B0604030504040204" pitchFamily="34" charset="0"/>
              </a:rPr>
              <a:t>(</a:t>
            </a:r>
            <a:r>
              <a:rPr lang="en-US" sz="900" dirty="0">
                <a:latin typeface="Tahoma" panose="020B0604030504040204" pitchFamily="34" charset="0"/>
                <a:ea typeface="Tahoma" panose="020B0604030504040204" pitchFamily="34" charset="0"/>
                <a:cs typeface="Tahoma" panose="020B0604030504040204" pitchFamily="34" charset="0"/>
              </a:rPr>
              <a:t>Berlin Institute for International and Security Affairs</a:t>
            </a:r>
            <a:r>
              <a:rPr lang="it-IT" sz="900" spc="-25" dirty="0">
                <a:solidFill>
                  <a:srgbClr val="231F20"/>
                </a:solidFill>
                <a:latin typeface="Tahoma" panose="020B0604030504040204" pitchFamily="34" charset="0"/>
                <a:ea typeface="Tahoma" panose="020B0604030504040204" pitchFamily="34" charset="0"/>
                <a:cs typeface="Tahoma" panose="020B0604030504040204" pitchFamily="34" charset="0"/>
              </a:rPr>
              <a:t>)</a:t>
            </a:r>
          </a:p>
          <a:p>
            <a:pPr marL="12700">
              <a:lnSpc>
                <a:spcPts val="1025"/>
              </a:lnSpc>
              <a:spcBef>
                <a:spcPts val="100"/>
              </a:spcBef>
            </a:pPr>
            <a:r>
              <a:rPr lang="it-IT" sz="900" b="1" spc="-25" dirty="0">
                <a:solidFill>
                  <a:srgbClr val="231F20"/>
                </a:solidFill>
                <a:latin typeface="Tahoma" panose="020B0604030504040204"/>
                <a:cs typeface="Tahoma" panose="020B0604030504040204"/>
              </a:rPr>
              <a:t>Ludovica Di Lullo </a:t>
            </a:r>
            <a:r>
              <a:rPr lang="it-IT" sz="900" spc="-25" dirty="0">
                <a:solidFill>
                  <a:srgbClr val="231F20"/>
                </a:solidFill>
                <a:latin typeface="Tahoma" panose="020B0604030504040204"/>
                <a:cs typeface="Tahoma" panose="020B0604030504040204"/>
              </a:rPr>
              <a:t>(University of Trento)</a:t>
            </a:r>
          </a:p>
          <a:p>
            <a:pPr marL="12700">
              <a:lnSpc>
                <a:spcPts val="1025"/>
              </a:lnSpc>
              <a:spcBef>
                <a:spcPts val="100"/>
              </a:spcBef>
            </a:pPr>
            <a:endParaRPr lang="it-IT" sz="900" spc="-25" dirty="0">
              <a:solidFill>
                <a:srgbClr val="231F20"/>
              </a:solidFill>
              <a:latin typeface="Tahoma" panose="020B0604030504040204"/>
              <a:cs typeface="Tahoma" panose="020B0604030504040204"/>
            </a:endParaRPr>
          </a:p>
          <a:p>
            <a:pPr marL="12700">
              <a:lnSpc>
                <a:spcPts val="1025"/>
              </a:lnSpc>
              <a:spcBef>
                <a:spcPts val="100"/>
              </a:spcBef>
            </a:pPr>
            <a:r>
              <a:rPr lang="it-IT" sz="900" spc="-25" dirty="0">
                <a:latin typeface="Tahoma" panose="020B0604030504040204"/>
                <a:cs typeface="Tahoma" panose="020B0604030504040204"/>
              </a:rPr>
              <a:t>Q&amp;A (12.30 - 13.00)</a:t>
            </a:r>
          </a:p>
          <a:p>
            <a:pPr marL="12700">
              <a:lnSpc>
                <a:spcPts val="1025"/>
              </a:lnSpc>
              <a:spcBef>
                <a:spcPts val="100"/>
              </a:spcBef>
            </a:pPr>
            <a:endParaRPr lang="it-IT" sz="900" spc="-25" dirty="0">
              <a:solidFill>
                <a:srgbClr val="231F20"/>
              </a:solidFill>
              <a:latin typeface="Tahoma" panose="020B0604030504040204"/>
              <a:cs typeface="Tahoma" panose="020B0604030504040204"/>
            </a:endParaRPr>
          </a:p>
        </p:txBody>
      </p:sp>
      <p:sp>
        <p:nvSpPr>
          <p:cNvPr id="348" name="object 348"/>
          <p:cNvSpPr/>
          <p:nvPr/>
        </p:nvSpPr>
        <p:spPr>
          <a:xfrm>
            <a:off x="0" y="266705"/>
            <a:ext cx="190500" cy="0"/>
          </a:xfrm>
          <a:custGeom>
            <a:avLst/>
            <a:gdLst/>
            <a:ahLst/>
            <a:cxnLst/>
            <a:rect l="l" t="t" r="r" b="b"/>
            <a:pathLst>
              <a:path w="190500">
                <a:moveTo>
                  <a:pt x="190500" y="0"/>
                </a:moveTo>
                <a:lnTo>
                  <a:pt x="0" y="0"/>
                </a:lnTo>
              </a:path>
            </a:pathLst>
          </a:custGeom>
          <a:ln w="3175">
            <a:solidFill>
              <a:srgbClr val="000000"/>
            </a:solidFill>
          </a:ln>
        </p:spPr>
        <p:txBody>
          <a:bodyPr wrap="square" lIns="0" tIns="0" rIns="0" bIns="0" rtlCol="0"/>
          <a:lstStyle/>
          <a:p>
            <a:endParaRPr/>
          </a:p>
        </p:txBody>
      </p:sp>
      <p:sp>
        <p:nvSpPr>
          <p:cNvPr id="349" name="object 349"/>
          <p:cNvSpPr/>
          <p:nvPr/>
        </p:nvSpPr>
        <p:spPr>
          <a:xfrm>
            <a:off x="10998898" y="266705"/>
            <a:ext cx="190500" cy="0"/>
          </a:xfrm>
          <a:custGeom>
            <a:avLst/>
            <a:gdLst/>
            <a:ahLst/>
            <a:cxnLst/>
            <a:rect l="l" t="t" r="r" b="b"/>
            <a:pathLst>
              <a:path w="190500">
                <a:moveTo>
                  <a:pt x="0" y="0"/>
                </a:moveTo>
                <a:lnTo>
                  <a:pt x="190500" y="0"/>
                </a:lnTo>
              </a:path>
            </a:pathLst>
          </a:custGeom>
          <a:ln w="3175">
            <a:solidFill>
              <a:srgbClr val="000000"/>
            </a:solidFill>
          </a:ln>
        </p:spPr>
        <p:txBody>
          <a:bodyPr wrap="square" lIns="0" tIns="0" rIns="0" bIns="0" rtlCol="0"/>
          <a:lstStyle/>
          <a:p>
            <a:endParaRPr/>
          </a:p>
        </p:txBody>
      </p:sp>
      <p:sp>
        <p:nvSpPr>
          <p:cNvPr id="350" name="object 350"/>
          <p:cNvSpPr/>
          <p:nvPr/>
        </p:nvSpPr>
        <p:spPr>
          <a:xfrm>
            <a:off x="0" y="7826710"/>
            <a:ext cx="190500" cy="0"/>
          </a:xfrm>
          <a:custGeom>
            <a:avLst/>
            <a:gdLst/>
            <a:ahLst/>
            <a:cxnLst/>
            <a:rect l="l" t="t" r="r" b="b"/>
            <a:pathLst>
              <a:path w="190500">
                <a:moveTo>
                  <a:pt x="190500" y="0"/>
                </a:moveTo>
                <a:lnTo>
                  <a:pt x="0" y="0"/>
                </a:lnTo>
              </a:path>
            </a:pathLst>
          </a:custGeom>
          <a:ln w="3175">
            <a:solidFill>
              <a:srgbClr val="000000"/>
            </a:solidFill>
          </a:ln>
        </p:spPr>
        <p:txBody>
          <a:bodyPr wrap="square" lIns="0" tIns="0" rIns="0" bIns="0" rtlCol="0"/>
          <a:lstStyle/>
          <a:p>
            <a:endParaRPr/>
          </a:p>
        </p:txBody>
      </p:sp>
      <p:sp>
        <p:nvSpPr>
          <p:cNvPr id="351" name="object 351"/>
          <p:cNvSpPr/>
          <p:nvPr/>
        </p:nvSpPr>
        <p:spPr>
          <a:xfrm>
            <a:off x="10998898" y="7826710"/>
            <a:ext cx="190500" cy="0"/>
          </a:xfrm>
          <a:custGeom>
            <a:avLst/>
            <a:gdLst/>
            <a:ahLst/>
            <a:cxnLst/>
            <a:rect l="l" t="t" r="r" b="b"/>
            <a:pathLst>
              <a:path w="190500">
                <a:moveTo>
                  <a:pt x="0" y="0"/>
                </a:moveTo>
                <a:lnTo>
                  <a:pt x="190500" y="0"/>
                </a:lnTo>
              </a:path>
            </a:pathLst>
          </a:custGeom>
          <a:ln w="3175">
            <a:solidFill>
              <a:srgbClr val="000000"/>
            </a:solidFill>
          </a:ln>
        </p:spPr>
        <p:txBody>
          <a:bodyPr wrap="square" lIns="0" tIns="0" rIns="0" bIns="0" rtlCol="0"/>
          <a:lstStyle/>
          <a:p>
            <a:endParaRPr/>
          </a:p>
        </p:txBody>
      </p:sp>
      <p:sp>
        <p:nvSpPr>
          <p:cNvPr id="352" name="object 352"/>
          <p:cNvSpPr/>
          <p:nvPr/>
        </p:nvSpPr>
        <p:spPr>
          <a:xfrm>
            <a:off x="266700" y="5"/>
            <a:ext cx="0" cy="190500"/>
          </a:xfrm>
          <a:custGeom>
            <a:avLst/>
            <a:gdLst/>
            <a:ahLst/>
            <a:cxnLst/>
            <a:rect l="l" t="t" r="r" b="b"/>
            <a:pathLst>
              <a:path h="190500">
                <a:moveTo>
                  <a:pt x="0" y="190500"/>
                </a:moveTo>
                <a:lnTo>
                  <a:pt x="0" y="0"/>
                </a:lnTo>
              </a:path>
            </a:pathLst>
          </a:custGeom>
          <a:ln w="3175">
            <a:solidFill>
              <a:srgbClr val="000000"/>
            </a:solidFill>
          </a:ln>
        </p:spPr>
        <p:txBody>
          <a:bodyPr wrap="square" lIns="0" tIns="0" rIns="0" bIns="0" rtlCol="0"/>
          <a:lstStyle/>
          <a:p>
            <a:endParaRPr/>
          </a:p>
        </p:txBody>
      </p:sp>
      <p:sp>
        <p:nvSpPr>
          <p:cNvPr id="353" name="object 353"/>
          <p:cNvSpPr/>
          <p:nvPr/>
        </p:nvSpPr>
        <p:spPr>
          <a:xfrm>
            <a:off x="266700" y="7902910"/>
            <a:ext cx="0" cy="190500"/>
          </a:xfrm>
          <a:custGeom>
            <a:avLst/>
            <a:gdLst/>
            <a:ahLst/>
            <a:cxnLst/>
            <a:rect l="l" t="t" r="r" b="b"/>
            <a:pathLst>
              <a:path h="190500">
                <a:moveTo>
                  <a:pt x="0" y="0"/>
                </a:moveTo>
                <a:lnTo>
                  <a:pt x="0" y="190500"/>
                </a:lnTo>
              </a:path>
            </a:pathLst>
          </a:custGeom>
          <a:ln w="3175">
            <a:solidFill>
              <a:srgbClr val="000000"/>
            </a:solidFill>
          </a:ln>
        </p:spPr>
        <p:txBody>
          <a:bodyPr wrap="square" lIns="0" tIns="0" rIns="0" bIns="0" rtlCol="0"/>
          <a:lstStyle/>
          <a:p>
            <a:endParaRPr/>
          </a:p>
        </p:txBody>
      </p:sp>
      <p:sp>
        <p:nvSpPr>
          <p:cNvPr id="354" name="object 354"/>
          <p:cNvSpPr/>
          <p:nvPr/>
        </p:nvSpPr>
        <p:spPr>
          <a:xfrm>
            <a:off x="10922698" y="5"/>
            <a:ext cx="0" cy="190500"/>
          </a:xfrm>
          <a:custGeom>
            <a:avLst/>
            <a:gdLst/>
            <a:ahLst/>
            <a:cxnLst/>
            <a:rect l="l" t="t" r="r" b="b"/>
            <a:pathLst>
              <a:path h="190500">
                <a:moveTo>
                  <a:pt x="0" y="190500"/>
                </a:moveTo>
                <a:lnTo>
                  <a:pt x="0" y="0"/>
                </a:lnTo>
              </a:path>
            </a:pathLst>
          </a:custGeom>
          <a:ln w="3175">
            <a:solidFill>
              <a:srgbClr val="000000"/>
            </a:solidFill>
          </a:ln>
        </p:spPr>
        <p:txBody>
          <a:bodyPr wrap="square" lIns="0" tIns="0" rIns="0" bIns="0" rtlCol="0"/>
          <a:lstStyle/>
          <a:p>
            <a:endParaRPr/>
          </a:p>
        </p:txBody>
      </p:sp>
      <p:sp>
        <p:nvSpPr>
          <p:cNvPr id="355" name="object 355"/>
          <p:cNvSpPr/>
          <p:nvPr/>
        </p:nvSpPr>
        <p:spPr>
          <a:xfrm>
            <a:off x="5594700" y="0"/>
            <a:ext cx="0" cy="114300"/>
          </a:xfrm>
          <a:custGeom>
            <a:avLst/>
            <a:gdLst/>
            <a:ahLst/>
            <a:cxnLst/>
            <a:rect l="l" t="t" r="r" b="b"/>
            <a:pathLst>
              <a:path h="114300">
                <a:moveTo>
                  <a:pt x="0" y="114305"/>
                </a:moveTo>
                <a:lnTo>
                  <a:pt x="0" y="0"/>
                </a:lnTo>
              </a:path>
              <a:path h="114300">
                <a:moveTo>
                  <a:pt x="0" y="114305"/>
                </a:moveTo>
                <a:lnTo>
                  <a:pt x="0" y="0"/>
                </a:lnTo>
              </a:path>
              <a:path h="114300">
                <a:moveTo>
                  <a:pt x="0" y="114305"/>
                </a:moveTo>
                <a:lnTo>
                  <a:pt x="0" y="0"/>
                </a:lnTo>
              </a:path>
            </a:pathLst>
          </a:custGeom>
          <a:ln w="3175">
            <a:solidFill>
              <a:srgbClr val="000000"/>
            </a:solidFill>
          </a:ln>
        </p:spPr>
        <p:txBody>
          <a:bodyPr wrap="square" lIns="0" tIns="0" rIns="0" bIns="0" rtlCol="0"/>
          <a:lstStyle/>
          <a:p>
            <a:endParaRPr/>
          </a:p>
        </p:txBody>
      </p:sp>
      <p:sp>
        <p:nvSpPr>
          <p:cNvPr id="359" name="object 15"/>
          <p:cNvSpPr txBox="1"/>
          <p:nvPr/>
        </p:nvSpPr>
        <p:spPr>
          <a:xfrm>
            <a:off x="5906849" y="2334677"/>
            <a:ext cx="4752340" cy="321883"/>
          </a:xfrm>
          <a:prstGeom prst="rect">
            <a:avLst/>
          </a:prstGeom>
          <a:solidFill>
            <a:srgbClr val="E6E7E8"/>
          </a:solidFill>
        </p:spPr>
        <p:txBody>
          <a:bodyPr vert="horz" wrap="square" lIns="0" tIns="13970" rIns="0" bIns="0" rtlCol="0">
            <a:spAutoFit/>
          </a:bodyPr>
          <a:lstStyle/>
          <a:p>
            <a:pPr marL="71755">
              <a:lnSpc>
                <a:spcPts val="1225"/>
              </a:lnSpc>
            </a:pPr>
            <a:r>
              <a:rPr lang="en-US" sz="1100" i="1" spc="-40" dirty="0">
                <a:solidFill>
                  <a:srgbClr val="231F20"/>
                </a:solidFill>
                <a:latin typeface="Ebrima" panose="02000000000000000000" pitchFamily="2" charset="0"/>
                <a:ea typeface="Ebrima" panose="02000000000000000000" pitchFamily="2" charset="0"/>
                <a:cs typeface="Ebrima" panose="02000000000000000000" pitchFamily="2" charset="0"/>
              </a:rPr>
              <a:t>10.15 - 13.00</a:t>
            </a:r>
            <a:r>
              <a:rPr lang="en-US" sz="1100" i="1" spc="475" dirty="0">
                <a:solidFill>
                  <a:srgbClr val="231F20"/>
                </a:solidFill>
                <a:latin typeface="Ebrima" panose="02000000000000000000" pitchFamily="2" charset="0"/>
                <a:ea typeface="Ebrima" panose="02000000000000000000" pitchFamily="2" charset="0"/>
                <a:cs typeface="Ebrima" panose="02000000000000000000" pitchFamily="2" charset="0"/>
              </a:rPr>
              <a:t>	</a:t>
            </a:r>
            <a:r>
              <a:rPr lang="en-US" sz="1100" b="1" i="1" spc="150" dirty="0">
                <a:solidFill>
                  <a:srgbClr val="231F20"/>
                </a:solidFill>
                <a:latin typeface="Ebrima" panose="02000000000000000000" pitchFamily="2" charset="0"/>
                <a:ea typeface="Ebrima" panose="02000000000000000000" pitchFamily="2" charset="0"/>
                <a:cs typeface="Ebrima" panose="02000000000000000000" pitchFamily="2" charset="0"/>
              </a:rPr>
              <a:t>Panel 1</a:t>
            </a:r>
            <a:r>
              <a:rPr lang="en-US" sz="1100" i="1" spc="150" dirty="0">
                <a:solidFill>
                  <a:srgbClr val="231F20"/>
                </a:solidFill>
                <a:latin typeface="Ebrima" panose="02000000000000000000" pitchFamily="2" charset="0"/>
                <a:ea typeface="Ebrima" panose="02000000000000000000" pitchFamily="2" charset="0"/>
                <a:cs typeface="Ebrima" panose="02000000000000000000" pitchFamily="2" charset="0"/>
              </a:rPr>
              <a:t>: Reforming Global Health Law and Governance </a:t>
            </a:r>
            <a:endParaRPr lang="en-US" sz="1100" dirty="0">
              <a:latin typeface="Ebrima" panose="02000000000000000000" pitchFamily="2" charset="0"/>
              <a:ea typeface="Ebrima" panose="02000000000000000000" pitchFamily="2" charset="0"/>
              <a:cs typeface="Ebrima" panose="02000000000000000000" pitchFamily="2" charset="0"/>
            </a:endParaRPr>
          </a:p>
        </p:txBody>
      </p:sp>
      <p:sp>
        <p:nvSpPr>
          <p:cNvPr id="360" name="object 18"/>
          <p:cNvSpPr txBox="1"/>
          <p:nvPr/>
        </p:nvSpPr>
        <p:spPr>
          <a:xfrm>
            <a:off x="5930978" y="5265275"/>
            <a:ext cx="4844971" cy="1738938"/>
          </a:xfrm>
          <a:prstGeom prst="rect">
            <a:avLst/>
          </a:prstGeom>
        </p:spPr>
        <p:txBody>
          <a:bodyPr vert="horz" wrap="square" lIns="0" tIns="12700" rIns="0" bIns="0" rtlCol="0">
            <a:spAutoFit/>
          </a:bodyPr>
          <a:lstStyle/>
          <a:p>
            <a:pPr marL="12700">
              <a:lnSpc>
                <a:spcPts val="1025"/>
              </a:lnSpc>
              <a:spcBef>
                <a:spcPts val="100"/>
              </a:spcBef>
            </a:pPr>
            <a:r>
              <a:rPr lang="it-IT" sz="900" i="1" spc="-25" dirty="0">
                <a:solidFill>
                  <a:srgbClr val="231F20"/>
                </a:solidFill>
                <a:latin typeface="Tahoma" panose="020B0604030504040204"/>
                <a:cs typeface="Tahoma" panose="020B0604030504040204"/>
              </a:rPr>
              <a:t>Chair: </a:t>
            </a:r>
            <a:r>
              <a:rPr lang="it-IT" sz="900" b="1" spc="-25" dirty="0">
                <a:solidFill>
                  <a:srgbClr val="231F20"/>
                </a:solidFill>
                <a:latin typeface="Tahoma" panose="020B0604030504040204"/>
                <a:cs typeface="Tahoma" panose="020B0604030504040204"/>
              </a:rPr>
              <a:t>Paola </a:t>
            </a:r>
            <a:r>
              <a:rPr lang="it-IT" sz="900" b="1" spc="-25" dirty="0" err="1">
                <a:solidFill>
                  <a:srgbClr val="231F20"/>
                </a:solidFill>
                <a:latin typeface="Tahoma" panose="020B0604030504040204"/>
                <a:cs typeface="Tahoma" panose="020B0604030504040204"/>
              </a:rPr>
              <a:t>Iamiceli</a:t>
            </a:r>
            <a:r>
              <a:rPr lang="it-IT" sz="900" b="1" spc="-25" dirty="0">
                <a:solidFill>
                  <a:srgbClr val="231F20"/>
                </a:solidFill>
                <a:latin typeface="Tahoma" panose="020B0604030504040204"/>
                <a:cs typeface="Tahoma" panose="020B0604030504040204"/>
              </a:rPr>
              <a:t> </a:t>
            </a:r>
            <a:r>
              <a:rPr lang="it-IT" sz="900" spc="-25" dirty="0">
                <a:solidFill>
                  <a:srgbClr val="231F20"/>
                </a:solidFill>
                <a:latin typeface="Tahoma" panose="020B0604030504040204"/>
                <a:cs typeface="Tahoma" panose="020B0604030504040204"/>
              </a:rPr>
              <a:t>(University of Trento)</a:t>
            </a:r>
          </a:p>
          <a:p>
            <a:pPr marL="12700">
              <a:lnSpc>
                <a:spcPts val="1025"/>
              </a:lnSpc>
              <a:spcBef>
                <a:spcPts val="100"/>
              </a:spcBef>
            </a:pPr>
            <a:r>
              <a:rPr lang="it-IT" sz="900" i="1" spc="-25" dirty="0">
                <a:solidFill>
                  <a:srgbClr val="231F20"/>
                </a:solidFill>
                <a:latin typeface="Tahoma" panose="020B0604030504040204"/>
                <a:cs typeface="Tahoma" panose="020B0604030504040204"/>
              </a:rPr>
              <a:t>Speakers</a:t>
            </a:r>
          </a:p>
          <a:p>
            <a:pPr marL="12700">
              <a:lnSpc>
                <a:spcPts val="1025"/>
              </a:lnSpc>
              <a:spcBef>
                <a:spcPts val="100"/>
              </a:spcBef>
            </a:pPr>
            <a:r>
              <a:rPr lang="it-IT" sz="900" b="1" spc="-25" dirty="0">
                <a:solidFill>
                  <a:srgbClr val="231F20"/>
                </a:solidFill>
                <a:latin typeface="Tahoma" panose="020B0604030504040204"/>
                <a:cs typeface="Tahoma" panose="020B0604030504040204"/>
              </a:rPr>
              <a:t>Katherine </a:t>
            </a:r>
            <a:r>
              <a:rPr lang="it-IT" sz="900" b="1" spc="-25" dirty="0" err="1">
                <a:solidFill>
                  <a:srgbClr val="231F20"/>
                </a:solidFill>
                <a:latin typeface="Tahoma" panose="020B0604030504040204"/>
                <a:cs typeface="Tahoma" panose="020B0604030504040204"/>
              </a:rPr>
              <a:t>Ginsbach</a:t>
            </a:r>
            <a:r>
              <a:rPr lang="it-IT" sz="900" b="1" spc="-25" dirty="0">
                <a:solidFill>
                  <a:srgbClr val="231F20"/>
                </a:solidFill>
                <a:latin typeface="Tahoma" panose="020B0604030504040204"/>
                <a:cs typeface="Tahoma" panose="020B0604030504040204"/>
              </a:rPr>
              <a:t> </a:t>
            </a:r>
            <a:r>
              <a:rPr lang="it-IT" sz="900" spc="-25" dirty="0">
                <a:solidFill>
                  <a:srgbClr val="231F20"/>
                </a:solidFill>
                <a:latin typeface="Tahoma" panose="020B0604030504040204"/>
                <a:cs typeface="Tahoma" panose="020B0604030504040204"/>
              </a:rPr>
              <a:t>(Georgetown University)</a:t>
            </a:r>
          </a:p>
          <a:p>
            <a:pPr marL="12700">
              <a:lnSpc>
                <a:spcPts val="1025"/>
              </a:lnSpc>
              <a:spcBef>
                <a:spcPts val="100"/>
              </a:spcBef>
            </a:pPr>
            <a:r>
              <a:rPr lang="it-IT" sz="900" b="1" spc="-25" dirty="0">
                <a:solidFill>
                  <a:srgbClr val="231F20"/>
                </a:solidFill>
                <a:latin typeface="Tahoma" panose="020B0604030504040204"/>
                <a:cs typeface="Tahoma" panose="020B0604030504040204"/>
              </a:rPr>
              <a:t>Hélène De </a:t>
            </a:r>
            <a:r>
              <a:rPr lang="it-IT" sz="900" b="1" spc="-25" dirty="0" err="1">
                <a:solidFill>
                  <a:srgbClr val="231F20"/>
                </a:solidFill>
                <a:latin typeface="Tahoma" panose="020B0604030504040204"/>
                <a:cs typeface="Tahoma" panose="020B0604030504040204"/>
              </a:rPr>
              <a:t>Pooter</a:t>
            </a:r>
            <a:r>
              <a:rPr lang="it-IT" sz="900" spc="-25" dirty="0">
                <a:solidFill>
                  <a:srgbClr val="231F20"/>
                </a:solidFill>
                <a:latin typeface="Tahoma" panose="020B0604030504040204"/>
                <a:cs typeface="Tahoma" panose="020B0604030504040204"/>
              </a:rPr>
              <a:t> (Université de Franche-</a:t>
            </a:r>
            <a:r>
              <a:rPr lang="it-IT" sz="900" spc="-25" dirty="0" err="1">
                <a:solidFill>
                  <a:srgbClr val="231F20"/>
                </a:solidFill>
                <a:latin typeface="Tahoma" panose="020B0604030504040204"/>
                <a:cs typeface="Tahoma" panose="020B0604030504040204"/>
              </a:rPr>
              <a:t>Comté</a:t>
            </a:r>
            <a:r>
              <a:rPr lang="it-IT" sz="900" spc="-25" dirty="0">
                <a:solidFill>
                  <a:srgbClr val="231F20"/>
                </a:solidFill>
                <a:latin typeface="Tahoma" panose="020B0604030504040204"/>
                <a:cs typeface="Tahoma" panose="020B0604030504040204"/>
              </a:rPr>
              <a:t>)</a:t>
            </a:r>
          </a:p>
          <a:p>
            <a:pPr marL="12700">
              <a:lnSpc>
                <a:spcPts val="1025"/>
              </a:lnSpc>
              <a:spcBef>
                <a:spcPts val="100"/>
              </a:spcBef>
            </a:pPr>
            <a:r>
              <a:rPr lang="it-IT" sz="900" b="1" spc="-25" dirty="0">
                <a:solidFill>
                  <a:srgbClr val="231F20"/>
                </a:solidFill>
                <a:latin typeface="Tahoma" panose="020B0604030504040204"/>
                <a:cs typeface="Tahoma" panose="020B0604030504040204"/>
              </a:rPr>
              <a:t>Sondra Faccio </a:t>
            </a:r>
            <a:r>
              <a:rPr lang="it-IT" sz="900" spc="-25" dirty="0">
                <a:solidFill>
                  <a:srgbClr val="231F20"/>
                </a:solidFill>
                <a:latin typeface="Tahoma" panose="020B0604030504040204"/>
                <a:cs typeface="Tahoma" panose="020B0604030504040204"/>
              </a:rPr>
              <a:t>(University of Trento)</a:t>
            </a:r>
          </a:p>
          <a:p>
            <a:pPr marL="12700">
              <a:lnSpc>
                <a:spcPts val="1025"/>
              </a:lnSpc>
              <a:spcBef>
                <a:spcPts val="100"/>
              </a:spcBef>
            </a:pPr>
            <a:endParaRPr lang="it-IT" sz="900" spc="-25" dirty="0">
              <a:solidFill>
                <a:srgbClr val="231F20"/>
              </a:solidFill>
              <a:latin typeface="Tahoma" panose="020B0604030504040204"/>
              <a:cs typeface="Tahoma" panose="020B0604030504040204"/>
            </a:endParaRPr>
          </a:p>
          <a:p>
            <a:pPr marL="12700">
              <a:lnSpc>
                <a:spcPts val="1025"/>
              </a:lnSpc>
              <a:spcBef>
                <a:spcPts val="100"/>
              </a:spcBef>
            </a:pPr>
            <a:r>
              <a:rPr lang="it-IT" sz="900" spc="-25" dirty="0">
                <a:solidFill>
                  <a:schemeClr val="bg1">
                    <a:lumMod val="50000"/>
                  </a:schemeClr>
                </a:solidFill>
                <a:latin typeface="Tahoma" panose="020B0604030504040204"/>
                <a:cs typeface="Tahoma" panose="020B0604030504040204"/>
              </a:rPr>
              <a:t>Coffee break (15.30 - 15.45)</a:t>
            </a:r>
          </a:p>
          <a:p>
            <a:pPr marL="12700">
              <a:lnSpc>
                <a:spcPts val="1025"/>
              </a:lnSpc>
              <a:spcBef>
                <a:spcPts val="100"/>
              </a:spcBef>
            </a:pPr>
            <a:endParaRPr lang="it-IT" sz="900" spc="-25" dirty="0">
              <a:solidFill>
                <a:srgbClr val="231F20"/>
              </a:solidFill>
              <a:latin typeface="Tahoma" panose="020B0604030504040204"/>
              <a:cs typeface="Tahoma" panose="020B0604030504040204"/>
            </a:endParaRPr>
          </a:p>
          <a:p>
            <a:pPr marL="12700">
              <a:lnSpc>
                <a:spcPts val="1025"/>
              </a:lnSpc>
              <a:spcBef>
                <a:spcPts val="100"/>
              </a:spcBef>
            </a:pPr>
            <a:r>
              <a:rPr lang="it-IT" sz="900" b="1" spc="-25" dirty="0">
                <a:solidFill>
                  <a:srgbClr val="231F20"/>
                </a:solidFill>
                <a:latin typeface="Tahoma" panose="020B0604030504040204"/>
                <a:cs typeface="Tahoma" panose="020B0604030504040204"/>
              </a:rPr>
              <a:t>Irene Landini </a:t>
            </a:r>
            <a:r>
              <a:rPr lang="it-IT" sz="900" spc="-25" dirty="0">
                <a:solidFill>
                  <a:srgbClr val="231F20"/>
                </a:solidFill>
                <a:latin typeface="Tahoma" panose="020B0604030504040204"/>
                <a:cs typeface="Tahoma" panose="020B0604030504040204"/>
              </a:rPr>
              <a:t>(University of Trento)</a:t>
            </a:r>
          </a:p>
          <a:p>
            <a:pPr marL="12700">
              <a:lnSpc>
                <a:spcPts val="1025"/>
              </a:lnSpc>
              <a:spcBef>
                <a:spcPts val="100"/>
              </a:spcBef>
            </a:pPr>
            <a:r>
              <a:rPr lang="it-IT" sz="900" b="1" spc="-25" dirty="0">
                <a:solidFill>
                  <a:srgbClr val="231F20"/>
                </a:solidFill>
                <a:latin typeface="Tahoma" panose="020B0604030504040204"/>
                <a:cs typeface="Tahoma" panose="020B0604030504040204"/>
              </a:rPr>
              <a:t>Marco Pertile </a:t>
            </a:r>
            <a:r>
              <a:rPr lang="it-IT" sz="900" spc="-25" dirty="0">
                <a:solidFill>
                  <a:srgbClr val="231F20"/>
                </a:solidFill>
                <a:latin typeface="Tahoma" panose="020B0604030504040204"/>
                <a:cs typeface="Tahoma" panose="020B0604030504040204"/>
              </a:rPr>
              <a:t>(University of Trento)</a:t>
            </a:r>
          </a:p>
          <a:p>
            <a:pPr marL="12700">
              <a:lnSpc>
                <a:spcPts val="1025"/>
              </a:lnSpc>
              <a:spcBef>
                <a:spcPts val="100"/>
              </a:spcBef>
            </a:pPr>
            <a:endParaRPr lang="it-IT" sz="900" spc="-25" dirty="0">
              <a:solidFill>
                <a:srgbClr val="231F20"/>
              </a:solidFill>
              <a:latin typeface="Tahoma" panose="020B0604030504040204"/>
              <a:cs typeface="Tahoma" panose="020B0604030504040204"/>
            </a:endParaRPr>
          </a:p>
          <a:p>
            <a:pPr marL="12700">
              <a:lnSpc>
                <a:spcPts val="1025"/>
              </a:lnSpc>
              <a:spcBef>
                <a:spcPts val="100"/>
              </a:spcBef>
            </a:pPr>
            <a:r>
              <a:rPr lang="it-IT" sz="900" spc="-25" dirty="0">
                <a:latin typeface="Tahoma" panose="020B0604030504040204"/>
                <a:cs typeface="Tahoma" panose="020B0604030504040204"/>
              </a:rPr>
              <a:t>Q&amp;A (17.00 - 17.30)</a:t>
            </a:r>
          </a:p>
          <a:p>
            <a:endParaRPr lang="en-US" sz="300" dirty="0">
              <a:latin typeface="Tahoma" panose="020B0604030504040204" pitchFamily="34" charset="0"/>
              <a:ea typeface="Tahoma" panose="020B0604030504040204" pitchFamily="34" charset="0"/>
              <a:cs typeface="Tahoma" panose="020B0604030504040204" pitchFamily="34" charset="0"/>
            </a:endParaRPr>
          </a:p>
        </p:txBody>
      </p:sp>
      <p:sp>
        <p:nvSpPr>
          <p:cNvPr id="361" name="object 15"/>
          <p:cNvSpPr txBox="1"/>
          <p:nvPr/>
        </p:nvSpPr>
        <p:spPr>
          <a:xfrm>
            <a:off x="5897959" y="4841499"/>
            <a:ext cx="4752340" cy="321883"/>
          </a:xfrm>
          <a:prstGeom prst="rect">
            <a:avLst/>
          </a:prstGeom>
          <a:solidFill>
            <a:srgbClr val="E6E7E8"/>
          </a:solidFill>
        </p:spPr>
        <p:txBody>
          <a:bodyPr vert="horz" wrap="square" lIns="0" tIns="13970" rIns="0" bIns="0" rtlCol="0">
            <a:spAutoFit/>
          </a:bodyPr>
          <a:lstStyle/>
          <a:p>
            <a:pPr marL="71755">
              <a:lnSpc>
                <a:spcPts val="1225"/>
              </a:lnSpc>
            </a:pPr>
            <a:r>
              <a:rPr lang="en-US" sz="1100" i="1" spc="-40" dirty="0">
                <a:solidFill>
                  <a:srgbClr val="231F20"/>
                </a:solidFill>
                <a:latin typeface="Ebrima" panose="02000000000000000000" pitchFamily="2" charset="0"/>
                <a:ea typeface="Ebrima" panose="02000000000000000000" pitchFamily="2" charset="0"/>
                <a:cs typeface="Ebrima" panose="02000000000000000000" pitchFamily="2" charset="0"/>
              </a:rPr>
              <a:t>14.30 - 17.30</a:t>
            </a:r>
            <a:r>
              <a:rPr lang="en-US" sz="1100" i="1" spc="475" dirty="0">
                <a:solidFill>
                  <a:srgbClr val="231F20"/>
                </a:solidFill>
                <a:latin typeface="Ebrima" panose="02000000000000000000" pitchFamily="2" charset="0"/>
                <a:ea typeface="Ebrima" panose="02000000000000000000" pitchFamily="2" charset="0"/>
                <a:cs typeface="Ebrima" panose="02000000000000000000" pitchFamily="2" charset="0"/>
              </a:rPr>
              <a:t>	</a:t>
            </a:r>
            <a:r>
              <a:rPr lang="en-US" sz="1100" b="1" i="1" spc="150" dirty="0">
                <a:solidFill>
                  <a:srgbClr val="231F20"/>
                </a:solidFill>
                <a:latin typeface="Ebrima" panose="02000000000000000000" pitchFamily="2" charset="0"/>
                <a:ea typeface="Ebrima" panose="02000000000000000000" pitchFamily="2" charset="0"/>
                <a:cs typeface="Ebrima" panose="02000000000000000000" pitchFamily="2" charset="0"/>
              </a:rPr>
              <a:t>Panel 2</a:t>
            </a:r>
            <a:r>
              <a:rPr lang="en-US" sz="1100" i="1" spc="150" dirty="0">
                <a:solidFill>
                  <a:srgbClr val="231F20"/>
                </a:solidFill>
                <a:latin typeface="Ebrima" panose="02000000000000000000" pitchFamily="2" charset="0"/>
                <a:ea typeface="Ebrima" panose="02000000000000000000" pitchFamily="2" charset="0"/>
                <a:cs typeface="Ebrima" panose="02000000000000000000" pitchFamily="2" charset="0"/>
              </a:rPr>
              <a:t>: Equity and Solidarity in Access to Medical Care and Vaccines</a:t>
            </a:r>
            <a:endParaRPr lang="en-US" sz="1100" dirty="0">
              <a:latin typeface="Ebrima" panose="02000000000000000000" pitchFamily="2" charset="0"/>
              <a:ea typeface="Ebrima" panose="02000000000000000000" pitchFamily="2" charset="0"/>
              <a:cs typeface="Ebrima" panose="02000000000000000000" pitchFamily="2" charset="0"/>
            </a:endParaRPr>
          </a:p>
        </p:txBody>
      </p:sp>
      <p:sp>
        <p:nvSpPr>
          <p:cNvPr id="2" name="object 15"/>
          <p:cNvSpPr txBox="1"/>
          <p:nvPr/>
        </p:nvSpPr>
        <p:spPr>
          <a:xfrm>
            <a:off x="5897959" y="4522731"/>
            <a:ext cx="4752340" cy="167995"/>
          </a:xfrm>
          <a:prstGeom prst="rect">
            <a:avLst/>
          </a:prstGeom>
          <a:solidFill>
            <a:srgbClr val="E6E7E8"/>
          </a:solidFill>
        </p:spPr>
        <p:txBody>
          <a:bodyPr vert="horz" wrap="square" lIns="0" tIns="13970" rIns="0" bIns="0" rtlCol="0">
            <a:spAutoFit/>
          </a:bodyPr>
          <a:lstStyle/>
          <a:p>
            <a:pPr marL="71755">
              <a:lnSpc>
                <a:spcPts val="1225"/>
              </a:lnSpc>
            </a:pPr>
            <a:r>
              <a:rPr lang="en-US" sz="1100" i="1" spc="-40" dirty="0">
                <a:solidFill>
                  <a:srgbClr val="231F20"/>
                </a:solidFill>
                <a:latin typeface="Ebrima" panose="02000000000000000000" pitchFamily="2" charset="0"/>
                <a:ea typeface="Ebrima" panose="02000000000000000000" pitchFamily="2" charset="0"/>
                <a:cs typeface="Ebrima" panose="02000000000000000000" pitchFamily="2" charset="0"/>
              </a:rPr>
              <a:t>13.00 - 14.30</a:t>
            </a:r>
            <a:r>
              <a:rPr lang="en-US" sz="1100" i="1" spc="475" dirty="0">
                <a:solidFill>
                  <a:srgbClr val="231F20"/>
                </a:solidFill>
                <a:latin typeface="Ebrima" panose="02000000000000000000" pitchFamily="2" charset="0"/>
                <a:ea typeface="Ebrima" panose="02000000000000000000" pitchFamily="2" charset="0"/>
                <a:cs typeface="Ebrima" panose="02000000000000000000" pitchFamily="2" charset="0"/>
              </a:rPr>
              <a:t>	</a:t>
            </a:r>
            <a:r>
              <a:rPr lang="en-US" sz="1100" i="1" spc="150" dirty="0">
                <a:solidFill>
                  <a:srgbClr val="231F20"/>
                </a:solidFill>
                <a:latin typeface="Ebrima" panose="02000000000000000000" pitchFamily="2" charset="0"/>
                <a:ea typeface="Ebrima" panose="02000000000000000000" pitchFamily="2" charset="0"/>
                <a:cs typeface="Ebrima" panose="02000000000000000000" pitchFamily="2" charset="0"/>
              </a:rPr>
              <a:t>Lunch Break</a:t>
            </a:r>
            <a:endParaRPr lang="en-US" sz="1100" dirty="0">
              <a:latin typeface="Ebrima" panose="02000000000000000000" pitchFamily="2" charset="0"/>
              <a:ea typeface="Ebrima" panose="02000000000000000000" pitchFamily="2" charset="0"/>
              <a:cs typeface="Ebrima" panose="02000000000000000000" pitchFamily="2" charset="0"/>
            </a:endParaRPr>
          </a:p>
        </p:txBody>
      </p:sp>
      <p:sp>
        <p:nvSpPr>
          <p:cNvPr id="3" name="Rettangolo 2"/>
          <p:cNvSpPr/>
          <p:nvPr/>
        </p:nvSpPr>
        <p:spPr>
          <a:xfrm>
            <a:off x="657860" y="1992630"/>
            <a:ext cx="4801870" cy="3630930"/>
          </a:xfrm>
          <a:prstGeom prst="rect">
            <a:avLst/>
          </a:prstGeom>
        </p:spPr>
        <p:txBody>
          <a:bodyPr wrap="square">
            <a:spAutoFit/>
          </a:bodyPr>
          <a:lstStyle/>
          <a:p>
            <a:pPr algn="just">
              <a:spcAft>
                <a:spcPts val="0"/>
              </a:spcAft>
            </a:pPr>
            <a:r>
              <a:rPr lang="en-GB" sz="1000" dirty="0">
                <a:latin typeface="Calibri" panose="020F0502020204030204" pitchFamily="34" charset="0"/>
                <a:ea typeface="Tahoma" panose="020B0604030504040204" pitchFamily="34" charset="0"/>
                <a:cs typeface="Calibri" panose="020F0502020204030204" pitchFamily="34" charset="0"/>
              </a:rPr>
              <a:t>This part of the Conference gathers together scholars of different disciplines (Law, Sociology, Political Science) to discuss the ongoing reform process of global health law and governance under the aegis of the World Health Organization.</a:t>
            </a:r>
            <a:endParaRPr lang="it-IT" sz="1000" dirty="0">
              <a:latin typeface="Calibri" panose="020F0502020204030204" pitchFamily="34" charset="0"/>
              <a:ea typeface="Tahoma" panose="020B0604030504040204" pitchFamily="34" charset="0"/>
              <a:cs typeface="Calibri" panose="020F0502020204030204" pitchFamily="34" charset="0"/>
            </a:endParaRPr>
          </a:p>
          <a:p>
            <a:pPr algn="just">
              <a:spcAft>
                <a:spcPts val="0"/>
              </a:spcAft>
            </a:pPr>
            <a:r>
              <a:rPr lang="en-US" sz="1000" dirty="0">
                <a:latin typeface="Calibri" panose="020F0502020204030204" pitchFamily="34" charset="0"/>
                <a:ea typeface="Tahoma" panose="020B0604030504040204" pitchFamily="34" charset="0"/>
                <a:cs typeface="Calibri" panose="020F0502020204030204" pitchFamily="34" charset="0"/>
              </a:rPr>
              <a:t>The </a:t>
            </a:r>
            <a:r>
              <a:rPr lang="en-US" sz="1000" dirty="0" err="1">
                <a:latin typeface="Calibri" panose="020F0502020204030204" pitchFamily="34" charset="0"/>
                <a:ea typeface="Tahoma" panose="020B0604030504040204" pitchFamily="34" charset="0"/>
                <a:cs typeface="Calibri" panose="020F0502020204030204" pitchFamily="34" charset="0"/>
              </a:rPr>
              <a:t>programme</a:t>
            </a:r>
            <a:r>
              <a:rPr lang="en-US" sz="1000" dirty="0">
                <a:latin typeface="Calibri" panose="020F0502020204030204" pitchFamily="34" charset="0"/>
                <a:ea typeface="Tahoma" panose="020B0604030504040204" pitchFamily="34" charset="0"/>
                <a:cs typeface="Calibri" panose="020F0502020204030204" pitchFamily="34" charset="0"/>
              </a:rPr>
              <a:t> addresses two main topics closely intertwined with each other. The first panel is devoted to the analysis of current developments in the ongoing reform of global health law with a specific focus on the negotiation of the treaty on pandemic preparedness and response and on targeted amendments to the International Health Regulations. The second panel addresses the issue of equity in access to medical care and vaccines as part of the wider debate on the protection of the human right to health, which represent an essential element of the reform process.</a:t>
            </a:r>
            <a:endParaRPr lang="it-IT" sz="1000" dirty="0">
              <a:latin typeface="Calibri" panose="020F0502020204030204" pitchFamily="34" charset="0"/>
              <a:ea typeface="Tahoma" panose="020B0604030504040204" pitchFamily="34" charset="0"/>
              <a:cs typeface="Calibri" panose="020F0502020204030204" pitchFamily="34" charset="0"/>
            </a:endParaRPr>
          </a:p>
          <a:p>
            <a:pPr algn="just">
              <a:spcAft>
                <a:spcPts val="0"/>
              </a:spcAft>
            </a:pPr>
            <a:r>
              <a:rPr lang="en-GB" sz="1000" dirty="0">
                <a:latin typeface="Calibri" panose="020F0502020204030204" pitchFamily="34" charset="0"/>
                <a:ea typeface="Tahoma" panose="020B0604030504040204" pitchFamily="34" charset="0"/>
                <a:cs typeface="Calibri" panose="020F0502020204030204" pitchFamily="34" charset="0"/>
              </a:rPr>
              <a:t>This is the closing event of the University of Trento’s project titled </a:t>
            </a:r>
            <a:r>
              <a:rPr lang="en-GB" sz="1000" i="1" dirty="0">
                <a:latin typeface="Calibri" panose="020F0502020204030204" pitchFamily="34" charset="0"/>
                <a:ea typeface="Tahoma" panose="020B0604030504040204" pitchFamily="34" charset="0"/>
                <a:cs typeface="Calibri" panose="020F0502020204030204" pitchFamily="34" charset="0"/>
              </a:rPr>
              <a:t>The World Health Organization in the COVID-19 emergency: functions, limits and territorial impact</a:t>
            </a:r>
            <a:r>
              <a:rPr lang="en-GB" sz="1000" dirty="0">
                <a:latin typeface="Calibri" panose="020F0502020204030204" pitchFamily="34" charset="0"/>
                <a:ea typeface="Tahoma" panose="020B0604030504040204" pitchFamily="34" charset="0"/>
                <a:cs typeface="Calibri" panose="020F0502020204030204" pitchFamily="34" charset="0"/>
              </a:rPr>
              <a:t>, which is financed </a:t>
            </a:r>
            <a:r>
              <a:rPr lang="it-IT" sz="1000" dirty="0">
                <a:latin typeface="Calibri" panose="020F0502020204030204" pitchFamily="34" charset="0"/>
                <a:ea typeface="Tahoma" panose="020B0604030504040204" pitchFamily="34" charset="0"/>
                <a:cs typeface="Calibri" panose="020F0502020204030204" pitchFamily="34" charset="0"/>
              </a:rPr>
              <a:t>by the </a:t>
            </a:r>
            <a:r>
              <a:rPr lang="it-IT" sz="1000" dirty="0" err="1">
                <a:latin typeface="Calibri" panose="020F0502020204030204" pitchFamily="34" charset="0"/>
                <a:ea typeface="Tahoma" panose="020B0604030504040204" pitchFamily="34" charset="0"/>
                <a:cs typeface="Calibri" panose="020F0502020204030204" pitchFamily="34" charset="0"/>
              </a:rPr>
              <a:t>University</a:t>
            </a:r>
            <a:r>
              <a:rPr lang="it-IT" sz="1000" dirty="0">
                <a:latin typeface="Calibri" panose="020F0502020204030204" pitchFamily="34" charset="0"/>
                <a:ea typeface="Tahoma" panose="020B0604030504040204" pitchFamily="34" charset="0"/>
                <a:cs typeface="Calibri" panose="020F0502020204030204" pitchFamily="34" charset="0"/>
              </a:rPr>
              <a:t> of Trento Covid-19 Research Fund</a:t>
            </a:r>
            <a:r>
              <a:rPr lang="en-GB" sz="1000" dirty="0">
                <a:latin typeface="Calibri" panose="020F0502020204030204" pitchFamily="34" charset="0"/>
                <a:ea typeface="Tahoma" panose="020B0604030504040204" pitchFamily="34" charset="0"/>
                <a:cs typeface="Calibri" panose="020F0502020204030204" pitchFamily="34" charset="0"/>
              </a:rPr>
              <a:t>. The project is </a:t>
            </a:r>
            <a:r>
              <a:rPr lang="en-US" sz="1000" dirty="0">
                <a:latin typeface="Calibri" panose="020F0502020204030204" pitchFamily="34" charset="0"/>
                <a:ea typeface="Tahoma" panose="020B0604030504040204" pitchFamily="34" charset="0"/>
                <a:cs typeface="Calibri" panose="020F0502020204030204" pitchFamily="34" charset="0"/>
              </a:rPr>
              <a:t>aimed at analyzing legal and institutional aspects of the international health emergency, the technical tools for their management and the way forward for the improvement of the global health architecture. </a:t>
            </a:r>
            <a:r>
              <a:rPr lang="it-IT" sz="1000" dirty="0" err="1">
                <a:latin typeface="Calibri" panose="020F0502020204030204" pitchFamily="34" charset="0"/>
                <a:ea typeface="Tahoma" panose="020B0604030504040204" pitchFamily="34" charset="0"/>
                <a:cs typeface="Calibri" panose="020F0502020204030204" pitchFamily="34" charset="0"/>
              </a:rPr>
              <a:t>It</a:t>
            </a:r>
            <a:r>
              <a:rPr lang="it-IT" sz="1000" dirty="0">
                <a:latin typeface="Calibri" panose="020F0502020204030204" pitchFamily="34" charset="0"/>
                <a:ea typeface="Tahoma" panose="020B0604030504040204" pitchFamily="34" charset="0"/>
                <a:cs typeface="Calibri" panose="020F0502020204030204" pitchFamily="34" charset="0"/>
              </a:rPr>
              <a:t> </a:t>
            </a:r>
            <a:r>
              <a:rPr lang="en-US" sz="1000" dirty="0">
                <a:latin typeface="Calibri" panose="020F0502020204030204" pitchFamily="34" charset="0"/>
                <a:ea typeface="Tahoma" panose="020B0604030504040204" pitchFamily="34" charset="0"/>
                <a:cs typeface="Calibri" panose="020F0502020204030204" pitchFamily="34" charset="0"/>
              </a:rPr>
              <a:t>has adopted an original approach, involving joint research between scholars in the social sciences and scholars in the hard sciences by crosscutting the growing interest in medical sciences and public health, to provide an integrated response to the challenges raised by the COVID-19 emergency.</a:t>
            </a:r>
          </a:p>
          <a:p>
            <a:pPr algn="just">
              <a:spcAft>
                <a:spcPts val="0"/>
              </a:spcAft>
            </a:pPr>
            <a:r>
              <a:rPr lang="en-US" sz="1000" dirty="0">
                <a:latin typeface="Calibri" panose="020F0502020204030204" pitchFamily="34" charset="0"/>
                <a:ea typeface="Tahoma" panose="020B0604030504040204" pitchFamily="34" charset="0"/>
                <a:cs typeface="Calibri" panose="020F0502020204030204" pitchFamily="34" charset="0"/>
              </a:rPr>
              <a:t>This multidisciplinary approach and its relevance to the management of emergencies in the health field are crucial for the University of Trento also in view of the future activities of both the School of International Studies (SIS) and the new School of Medicine (</a:t>
            </a:r>
            <a:r>
              <a:rPr lang="en-US" sz="1000" dirty="0" err="1">
                <a:latin typeface="Calibri" panose="020F0502020204030204" pitchFamily="34" charset="0"/>
                <a:ea typeface="Tahoma" panose="020B0604030504040204" pitchFamily="34" charset="0"/>
                <a:cs typeface="Calibri" panose="020F0502020204030204" pitchFamily="34" charset="0"/>
              </a:rPr>
              <a:t>CISMed</a:t>
            </a:r>
            <a:r>
              <a:rPr lang="en-US" sz="1000" dirty="0">
                <a:latin typeface="Calibri" panose="020F0502020204030204" pitchFamily="34" charset="0"/>
                <a:ea typeface="Tahoma" panose="020B0604030504040204" pitchFamily="34" charset="0"/>
                <a:cs typeface="Calibri" panose="020F0502020204030204" pitchFamily="34" charset="0"/>
              </a:rPr>
              <a:t>), supported by the Faculty of Law and the Faculty of Sociology.</a:t>
            </a:r>
          </a:p>
        </p:txBody>
      </p:sp>
      <p:sp>
        <p:nvSpPr>
          <p:cNvPr id="39" name="object 9"/>
          <p:cNvSpPr txBox="1"/>
          <p:nvPr/>
        </p:nvSpPr>
        <p:spPr>
          <a:xfrm>
            <a:off x="707235" y="1488608"/>
            <a:ext cx="4752340" cy="372745"/>
          </a:xfrm>
          <a:prstGeom prst="rect">
            <a:avLst/>
          </a:prstGeom>
          <a:solidFill>
            <a:schemeClr val="bg1">
              <a:lumMod val="50000"/>
            </a:schemeClr>
          </a:solidFill>
        </p:spPr>
        <p:txBody>
          <a:bodyPr vert="horz" wrap="square" lIns="0" tIns="33655" rIns="0" bIns="0" rtlCol="0">
            <a:spAutoFit/>
          </a:bodyPr>
          <a:lstStyle/>
          <a:p>
            <a:pPr marL="846455" marR="1340485" indent="-774700">
              <a:lnSpc>
                <a:spcPts val="1190"/>
              </a:lnSpc>
              <a:spcBef>
                <a:spcPts val="265"/>
              </a:spcBef>
            </a:pPr>
            <a:r>
              <a:rPr lang="en-US" sz="1100" i="1" kern="0" spc="-40" dirty="0">
                <a:solidFill>
                  <a:schemeClr val="bg1"/>
                </a:solidFill>
                <a:uFillTx/>
                <a:latin typeface="Calibri" panose="020F0502020204030204" pitchFamily="34" charset="0"/>
                <a:ea typeface="Ebrima" panose="02000000000000000000" pitchFamily="2" charset="0"/>
                <a:cs typeface="Calibri" panose="020F0502020204030204" pitchFamily="34" charset="0"/>
              </a:rPr>
              <a:t>Rethinking Global Health Law and Governance: </a:t>
            </a:r>
          </a:p>
          <a:p>
            <a:pPr marL="846455" marR="1340485" indent="-774700">
              <a:lnSpc>
                <a:spcPts val="1190"/>
              </a:lnSpc>
              <a:spcBef>
                <a:spcPts val="265"/>
              </a:spcBef>
            </a:pPr>
            <a:r>
              <a:rPr lang="en-US" sz="1100" i="1" kern="0" spc="-40" dirty="0">
                <a:solidFill>
                  <a:schemeClr val="bg1"/>
                </a:solidFill>
                <a:uFillTx/>
                <a:latin typeface="Calibri" panose="020F0502020204030204" pitchFamily="34" charset="0"/>
                <a:ea typeface="Ebrima" panose="02000000000000000000" pitchFamily="2" charset="0"/>
                <a:cs typeface="Calibri" panose="020F0502020204030204" pitchFamily="34" charset="0"/>
              </a:rPr>
              <a:t>The Quest for Equity in the Reform Process</a:t>
            </a:r>
          </a:p>
        </p:txBody>
      </p:sp>
      <p:sp>
        <p:nvSpPr>
          <p:cNvPr id="42" name="object 7"/>
          <p:cNvSpPr txBox="1"/>
          <p:nvPr/>
        </p:nvSpPr>
        <p:spPr>
          <a:xfrm>
            <a:off x="707236" y="514893"/>
            <a:ext cx="4752340" cy="358047"/>
          </a:xfrm>
          <a:prstGeom prst="rect">
            <a:avLst/>
          </a:prstGeom>
          <a:solidFill>
            <a:srgbClr val="A0DAEF"/>
          </a:solidFill>
        </p:spPr>
        <p:txBody>
          <a:bodyPr vert="horz" wrap="square" lIns="0" tIns="12700" rIns="0" bIns="0" rtlCol="0">
            <a:spAutoFit/>
          </a:bodyPr>
          <a:lstStyle/>
          <a:p>
            <a:pPr marL="71755">
              <a:lnSpc>
                <a:spcPct val="100000"/>
              </a:lnSpc>
              <a:spcBef>
                <a:spcPts val="100"/>
              </a:spcBef>
              <a:tabLst>
                <a:tab pos="1833880" algn="l"/>
              </a:tabLst>
            </a:pPr>
            <a:r>
              <a:rPr lang="en-US" sz="1080" b="1" spc="120" dirty="0">
                <a:latin typeface="Ebrima" panose="02000000000000000000" pitchFamily="2" charset="0"/>
                <a:ea typeface="Ebrima" panose="02000000000000000000" pitchFamily="2" charset="0"/>
                <a:cs typeface="Ebrima" panose="02000000000000000000" pitchFamily="2" charset="0"/>
              </a:rPr>
              <a:t>Monday, November 28, 2022 – h 09.00-18.00</a:t>
            </a:r>
          </a:p>
          <a:p>
            <a:pPr marL="71755">
              <a:lnSpc>
                <a:spcPct val="100000"/>
              </a:lnSpc>
              <a:spcBef>
                <a:spcPts val="100"/>
              </a:spcBef>
              <a:tabLst>
                <a:tab pos="1833880" algn="l"/>
              </a:tabLst>
            </a:pPr>
            <a:r>
              <a:rPr lang="en-US" sz="1080" b="1" spc="120" dirty="0">
                <a:latin typeface="Ebrima" panose="02000000000000000000" pitchFamily="2" charset="0"/>
                <a:ea typeface="Ebrima" panose="02000000000000000000" pitchFamily="2" charset="0"/>
                <a:cs typeface="Ebrima" panose="02000000000000000000" pitchFamily="2" charset="0"/>
              </a:rPr>
              <a:t>School of International Studies</a:t>
            </a:r>
            <a:endParaRPr lang="en-US" sz="1080" dirty="0">
              <a:latin typeface="Ebrima" panose="02000000000000000000" pitchFamily="2" charset="0"/>
              <a:ea typeface="Ebrima" panose="02000000000000000000" pitchFamily="2" charset="0"/>
              <a:cs typeface="Ebrima" panose="02000000000000000000" pitchFamily="2" charset="0"/>
            </a:endParaRPr>
          </a:p>
        </p:txBody>
      </p:sp>
      <p:sp>
        <p:nvSpPr>
          <p:cNvPr id="27" name="object 7"/>
          <p:cNvSpPr txBox="1"/>
          <p:nvPr/>
        </p:nvSpPr>
        <p:spPr>
          <a:xfrm>
            <a:off x="707235" y="872940"/>
            <a:ext cx="4752340" cy="333425"/>
          </a:xfrm>
          <a:prstGeom prst="rect">
            <a:avLst/>
          </a:prstGeom>
          <a:solidFill>
            <a:schemeClr val="bg1">
              <a:lumMod val="85000"/>
            </a:schemeClr>
          </a:solidFill>
        </p:spPr>
        <p:txBody>
          <a:bodyPr vert="horz" wrap="square" lIns="0" tIns="12700" rIns="0" bIns="0" rtlCol="0">
            <a:spAutoFit/>
          </a:bodyPr>
          <a:lstStyle/>
          <a:p>
            <a:pPr marL="71755">
              <a:lnSpc>
                <a:spcPct val="100000"/>
              </a:lnSpc>
              <a:spcBef>
                <a:spcPts val="100"/>
              </a:spcBef>
              <a:tabLst>
                <a:tab pos="1833880" algn="l"/>
              </a:tabLst>
            </a:pPr>
            <a:r>
              <a:rPr lang="en-US" sz="1000" b="1" spc="120" dirty="0">
                <a:ea typeface="Ebrima" panose="02000000000000000000" pitchFamily="2" charset="0"/>
                <a:cs typeface="Ebrima" panose="02000000000000000000" pitchFamily="2" charset="0"/>
              </a:rPr>
              <a:t>Department of Economics &amp; Management - Sala </a:t>
            </a:r>
            <a:r>
              <a:rPr lang="en-US" sz="1000" b="1" spc="120" dirty="0" err="1">
                <a:ea typeface="Ebrima" panose="02000000000000000000" pitchFamily="2" charset="0"/>
                <a:cs typeface="Ebrima" panose="02000000000000000000" pitchFamily="2" charset="0"/>
              </a:rPr>
              <a:t>Conferenze</a:t>
            </a:r>
            <a:endParaRPr lang="en-US" sz="1000" b="1" spc="120" dirty="0">
              <a:ea typeface="Ebrima" panose="02000000000000000000" pitchFamily="2" charset="0"/>
              <a:cs typeface="Ebrima" panose="02000000000000000000" pitchFamily="2" charset="0"/>
            </a:endParaRPr>
          </a:p>
          <a:p>
            <a:pPr marL="71755">
              <a:lnSpc>
                <a:spcPct val="100000"/>
              </a:lnSpc>
              <a:spcBef>
                <a:spcPts val="100"/>
              </a:spcBef>
              <a:tabLst>
                <a:tab pos="1833880" algn="l"/>
              </a:tabLst>
            </a:pPr>
            <a:r>
              <a:rPr lang="en-US" sz="1000" b="1" spc="120" dirty="0">
                <a:ea typeface="Ebrima" panose="02000000000000000000" pitchFamily="2" charset="0"/>
                <a:cs typeface="Ebrima" panose="02000000000000000000" pitchFamily="2" charset="0"/>
              </a:rPr>
              <a:t>Via </a:t>
            </a:r>
            <a:r>
              <a:rPr lang="en-US" sz="1000" b="1" spc="120" dirty="0" err="1">
                <a:ea typeface="Ebrima" panose="02000000000000000000" pitchFamily="2" charset="0"/>
                <a:cs typeface="Ebrima" panose="02000000000000000000" pitchFamily="2" charset="0"/>
              </a:rPr>
              <a:t>Inama</a:t>
            </a:r>
            <a:r>
              <a:rPr lang="en-US" sz="1000" b="1" spc="120" dirty="0">
                <a:ea typeface="Ebrima" panose="02000000000000000000" pitchFamily="2" charset="0"/>
                <a:cs typeface="Ebrima" panose="02000000000000000000" pitchFamily="2" charset="0"/>
              </a:rPr>
              <a:t>, 5 Trento</a:t>
            </a:r>
            <a:endParaRPr lang="en-US" sz="1000" dirty="0">
              <a:ea typeface="Ebrima" panose="02000000000000000000" pitchFamily="2" charset="0"/>
              <a:cs typeface="Ebrima" panose="02000000000000000000" pitchFamily="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 name="Rettangolo 25"/>
          <p:cNvSpPr/>
          <p:nvPr/>
        </p:nvSpPr>
        <p:spPr>
          <a:xfrm>
            <a:off x="641171" y="1265312"/>
            <a:ext cx="4752340" cy="399480"/>
          </a:xfrm>
          <a:prstGeom prst="rect">
            <a:avLst/>
          </a:prstGeom>
          <a:solidFill>
            <a:schemeClr val="bg1">
              <a:lumMod val="5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R="1340485" algn="just" defTabSz="179705">
              <a:tabLst>
                <a:tab pos="3230245" algn="l"/>
              </a:tabLst>
            </a:pPr>
            <a:endParaRPr lang="en-US" sz="1100" i="1" spc="-40" dirty="0">
              <a:solidFill>
                <a:schemeClr val="bg1"/>
              </a:solidFill>
              <a:latin typeface="Ebrima" panose="02000000000000000000" pitchFamily="2" charset="0"/>
              <a:ea typeface="Ebrima" panose="02000000000000000000" pitchFamily="2" charset="0"/>
              <a:cs typeface="Ebrima" panose="02000000000000000000" pitchFamily="2" charset="0"/>
            </a:endParaRPr>
          </a:p>
        </p:txBody>
      </p:sp>
      <p:sp>
        <p:nvSpPr>
          <p:cNvPr id="348" name="object 348"/>
          <p:cNvSpPr/>
          <p:nvPr/>
        </p:nvSpPr>
        <p:spPr>
          <a:xfrm>
            <a:off x="0" y="266705"/>
            <a:ext cx="190500" cy="0"/>
          </a:xfrm>
          <a:custGeom>
            <a:avLst/>
            <a:gdLst/>
            <a:ahLst/>
            <a:cxnLst/>
            <a:rect l="l" t="t" r="r" b="b"/>
            <a:pathLst>
              <a:path w="190500">
                <a:moveTo>
                  <a:pt x="190500" y="0"/>
                </a:moveTo>
                <a:lnTo>
                  <a:pt x="0" y="0"/>
                </a:lnTo>
              </a:path>
            </a:pathLst>
          </a:custGeom>
          <a:ln w="3175">
            <a:solidFill>
              <a:srgbClr val="000000"/>
            </a:solidFill>
          </a:ln>
        </p:spPr>
        <p:txBody>
          <a:bodyPr wrap="square" lIns="0" tIns="0" rIns="0" bIns="0" rtlCol="0"/>
          <a:lstStyle/>
          <a:p>
            <a:endParaRPr/>
          </a:p>
        </p:txBody>
      </p:sp>
      <p:sp>
        <p:nvSpPr>
          <p:cNvPr id="349" name="object 349"/>
          <p:cNvSpPr/>
          <p:nvPr/>
        </p:nvSpPr>
        <p:spPr>
          <a:xfrm>
            <a:off x="10998898" y="266705"/>
            <a:ext cx="190500" cy="0"/>
          </a:xfrm>
          <a:custGeom>
            <a:avLst/>
            <a:gdLst/>
            <a:ahLst/>
            <a:cxnLst/>
            <a:rect l="l" t="t" r="r" b="b"/>
            <a:pathLst>
              <a:path w="190500">
                <a:moveTo>
                  <a:pt x="0" y="0"/>
                </a:moveTo>
                <a:lnTo>
                  <a:pt x="190500" y="0"/>
                </a:lnTo>
              </a:path>
            </a:pathLst>
          </a:custGeom>
          <a:ln w="3175">
            <a:solidFill>
              <a:srgbClr val="000000"/>
            </a:solidFill>
          </a:ln>
        </p:spPr>
        <p:txBody>
          <a:bodyPr wrap="square" lIns="0" tIns="0" rIns="0" bIns="0" rtlCol="0"/>
          <a:lstStyle/>
          <a:p>
            <a:endParaRPr/>
          </a:p>
        </p:txBody>
      </p:sp>
      <p:sp>
        <p:nvSpPr>
          <p:cNvPr id="350" name="object 350"/>
          <p:cNvSpPr/>
          <p:nvPr/>
        </p:nvSpPr>
        <p:spPr>
          <a:xfrm>
            <a:off x="0" y="7826710"/>
            <a:ext cx="190500" cy="0"/>
          </a:xfrm>
          <a:custGeom>
            <a:avLst/>
            <a:gdLst/>
            <a:ahLst/>
            <a:cxnLst/>
            <a:rect l="l" t="t" r="r" b="b"/>
            <a:pathLst>
              <a:path w="190500">
                <a:moveTo>
                  <a:pt x="190500" y="0"/>
                </a:moveTo>
                <a:lnTo>
                  <a:pt x="0" y="0"/>
                </a:lnTo>
              </a:path>
            </a:pathLst>
          </a:custGeom>
          <a:ln w="3175">
            <a:solidFill>
              <a:srgbClr val="000000"/>
            </a:solidFill>
          </a:ln>
        </p:spPr>
        <p:txBody>
          <a:bodyPr wrap="square" lIns="0" tIns="0" rIns="0" bIns="0" rtlCol="0"/>
          <a:lstStyle/>
          <a:p>
            <a:endParaRPr/>
          </a:p>
        </p:txBody>
      </p:sp>
      <p:sp>
        <p:nvSpPr>
          <p:cNvPr id="351" name="object 351"/>
          <p:cNvSpPr/>
          <p:nvPr/>
        </p:nvSpPr>
        <p:spPr>
          <a:xfrm>
            <a:off x="10998898" y="7826710"/>
            <a:ext cx="190500" cy="0"/>
          </a:xfrm>
          <a:custGeom>
            <a:avLst/>
            <a:gdLst/>
            <a:ahLst/>
            <a:cxnLst/>
            <a:rect l="l" t="t" r="r" b="b"/>
            <a:pathLst>
              <a:path w="190500">
                <a:moveTo>
                  <a:pt x="0" y="0"/>
                </a:moveTo>
                <a:lnTo>
                  <a:pt x="190500" y="0"/>
                </a:lnTo>
              </a:path>
            </a:pathLst>
          </a:custGeom>
          <a:ln w="3175">
            <a:solidFill>
              <a:srgbClr val="000000"/>
            </a:solidFill>
          </a:ln>
        </p:spPr>
        <p:txBody>
          <a:bodyPr wrap="square" lIns="0" tIns="0" rIns="0" bIns="0" rtlCol="0"/>
          <a:lstStyle/>
          <a:p>
            <a:endParaRPr/>
          </a:p>
        </p:txBody>
      </p:sp>
      <p:sp>
        <p:nvSpPr>
          <p:cNvPr id="352" name="object 352"/>
          <p:cNvSpPr/>
          <p:nvPr/>
        </p:nvSpPr>
        <p:spPr>
          <a:xfrm>
            <a:off x="266700" y="5"/>
            <a:ext cx="0" cy="190500"/>
          </a:xfrm>
          <a:custGeom>
            <a:avLst/>
            <a:gdLst/>
            <a:ahLst/>
            <a:cxnLst/>
            <a:rect l="l" t="t" r="r" b="b"/>
            <a:pathLst>
              <a:path h="190500">
                <a:moveTo>
                  <a:pt x="0" y="190500"/>
                </a:moveTo>
                <a:lnTo>
                  <a:pt x="0" y="0"/>
                </a:lnTo>
              </a:path>
            </a:pathLst>
          </a:custGeom>
          <a:ln w="3175">
            <a:solidFill>
              <a:srgbClr val="000000"/>
            </a:solidFill>
          </a:ln>
        </p:spPr>
        <p:txBody>
          <a:bodyPr wrap="square" lIns="0" tIns="0" rIns="0" bIns="0" rtlCol="0"/>
          <a:lstStyle/>
          <a:p>
            <a:endParaRPr/>
          </a:p>
        </p:txBody>
      </p:sp>
      <p:sp>
        <p:nvSpPr>
          <p:cNvPr id="353" name="object 353"/>
          <p:cNvSpPr/>
          <p:nvPr/>
        </p:nvSpPr>
        <p:spPr>
          <a:xfrm>
            <a:off x="266700" y="7902910"/>
            <a:ext cx="0" cy="190500"/>
          </a:xfrm>
          <a:custGeom>
            <a:avLst/>
            <a:gdLst/>
            <a:ahLst/>
            <a:cxnLst/>
            <a:rect l="l" t="t" r="r" b="b"/>
            <a:pathLst>
              <a:path h="190500">
                <a:moveTo>
                  <a:pt x="0" y="0"/>
                </a:moveTo>
                <a:lnTo>
                  <a:pt x="0" y="190500"/>
                </a:lnTo>
              </a:path>
            </a:pathLst>
          </a:custGeom>
          <a:ln w="3175">
            <a:solidFill>
              <a:srgbClr val="000000"/>
            </a:solidFill>
          </a:ln>
        </p:spPr>
        <p:txBody>
          <a:bodyPr wrap="square" lIns="0" tIns="0" rIns="0" bIns="0" rtlCol="0"/>
          <a:lstStyle/>
          <a:p>
            <a:endParaRPr/>
          </a:p>
        </p:txBody>
      </p:sp>
      <p:sp>
        <p:nvSpPr>
          <p:cNvPr id="354" name="object 354"/>
          <p:cNvSpPr/>
          <p:nvPr/>
        </p:nvSpPr>
        <p:spPr>
          <a:xfrm>
            <a:off x="10922698" y="5"/>
            <a:ext cx="0" cy="190500"/>
          </a:xfrm>
          <a:custGeom>
            <a:avLst/>
            <a:gdLst/>
            <a:ahLst/>
            <a:cxnLst/>
            <a:rect l="l" t="t" r="r" b="b"/>
            <a:pathLst>
              <a:path h="190500">
                <a:moveTo>
                  <a:pt x="0" y="190500"/>
                </a:moveTo>
                <a:lnTo>
                  <a:pt x="0" y="0"/>
                </a:lnTo>
              </a:path>
            </a:pathLst>
          </a:custGeom>
          <a:ln w="3175">
            <a:solidFill>
              <a:srgbClr val="000000"/>
            </a:solidFill>
          </a:ln>
        </p:spPr>
        <p:txBody>
          <a:bodyPr wrap="square" lIns="0" tIns="0" rIns="0" bIns="0" rtlCol="0"/>
          <a:lstStyle/>
          <a:p>
            <a:endParaRPr/>
          </a:p>
        </p:txBody>
      </p:sp>
      <p:sp>
        <p:nvSpPr>
          <p:cNvPr id="355" name="object 355"/>
          <p:cNvSpPr/>
          <p:nvPr/>
        </p:nvSpPr>
        <p:spPr>
          <a:xfrm>
            <a:off x="5594700" y="0"/>
            <a:ext cx="0" cy="114300"/>
          </a:xfrm>
          <a:custGeom>
            <a:avLst/>
            <a:gdLst/>
            <a:ahLst/>
            <a:cxnLst/>
            <a:rect l="l" t="t" r="r" b="b"/>
            <a:pathLst>
              <a:path h="114300">
                <a:moveTo>
                  <a:pt x="0" y="114305"/>
                </a:moveTo>
                <a:lnTo>
                  <a:pt x="0" y="0"/>
                </a:lnTo>
              </a:path>
              <a:path h="114300">
                <a:moveTo>
                  <a:pt x="0" y="114305"/>
                </a:moveTo>
                <a:lnTo>
                  <a:pt x="0" y="0"/>
                </a:lnTo>
              </a:path>
              <a:path h="114300">
                <a:moveTo>
                  <a:pt x="0" y="114305"/>
                </a:moveTo>
                <a:lnTo>
                  <a:pt x="0" y="0"/>
                </a:lnTo>
              </a:path>
            </a:pathLst>
          </a:custGeom>
          <a:ln w="3175">
            <a:solidFill>
              <a:srgbClr val="000000"/>
            </a:solidFill>
          </a:ln>
        </p:spPr>
        <p:txBody>
          <a:bodyPr wrap="square" lIns="0" tIns="0" rIns="0" bIns="0" rtlCol="0"/>
          <a:lstStyle/>
          <a:p>
            <a:endParaRPr/>
          </a:p>
        </p:txBody>
      </p:sp>
      <p:sp>
        <p:nvSpPr>
          <p:cNvPr id="368" name="object 11"/>
          <p:cNvSpPr txBox="1"/>
          <p:nvPr/>
        </p:nvSpPr>
        <p:spPr>
          <a:xfrm>
            <a:off x="641171" y="4434146"/>
            <a:ext cx="4752340" cy="156845"/>
          </a:xfrm>
          <a:prstGeom prst="rect">
            <a:avLst/>
          </a:prstGeom>
          <a:solidFill>
            <a:srgbClr val="E6E7E8"/>
          </a:solidFill>
        </p:spPr>
        <p:txBody>
          <a:bodyPr vert="horz" wrap="square" lIns="0" tIns="0" rIns="0" bIns="0" rtlCol="0">
            <a:spAutoFit/>
          </a:bodyPr>
          <a:lstStyle/>
          <a:p>
            <a:pPr marL="71755">
              <a:lnSpc>
                <a:spcPts val="1225"/>
              </a:lnSpc>
            </a:pPr>
            <a:r>
              <a:rPr lang="en-US" sz="1100" i="1" kern="0" dirty="0">
                <a:solidFill>
                  <a:srgbClr val="231F20"/>
                </a:solidFill>
                <a:uFillTx/>
                <a:latin typeface="Ebrima" panose="02000000000000000000" pitchFamily="2" charset="0"/>
                <a:ea typeface="Ebrima" panose="02000000000000000000" pitchFamily="2" charset="0"/>
                <a:cs typeface="Ebrima" panose="02000000000000000000" pitchFamily="2" charset="0"/>
              </a:rPr>
              <a:t>9.00 - 9.15	Welcome Addresses</a:t>
            </a:r>
          </a:p>
        </p:txBody>
      </p:sp>
      <p:sp>
        <p:nvSpPr>
          <p:cNvPr id="369" name="object 12"/>
          <p:cNvSpPr txBox="1"/>
          <p:nvPr/>
        </p:nvSpPr>
        <p:spPr>
          <a:xfrm>
            <a:off x="644652" y="4664687"/>
            <a:ext cx="3443650" cy="302647"/>
          </a:xfrm>
          <a:prstGeom prst="rect">
            <a:avLst/>
          </a:prstGeom>
        </p:spPr>
        <p:txBody>
          <a:bodyPr vert="horz" wrap="square" lIns="0" tIns="12700" rIns="0" bIns="0" rtlCol="0">
            <a:spAutoFit/>
          </a:bodyPr>
          <a:lstStyle/>
          <a:p>
            <a:pPr marL="12700">
              <a:lnSpc>
                <a:spcPct val="100000"/>
              </a:lnSpc>
              <a:spcBef>
                <a:spcPts val="100"/>
              </a:spcBef>
            </a:pPr>
            <a:r>
              <a:rPr lang="en-US" sz="900" b="1" dirty="0">
                <a:solidFill>
                  <a:srgbClr val="231F20"/>
                </a:solidFill>
                <a:latin typeface="Tahoma" panose="020B0604030504040204" pitchFamily="34" charset="0"/>
                <a:ea typeface="Tahoma" panose="020B0604030504040204" pitchFamily="34" charset="0"/>
                <a:cs typeface="Tahoma" panose="020B0604030504040204" pitchFamily="34" charset="0"/>
              </a:rPr>
              <a:t>Flavio </a:t>
            </a:r>
            <a:r>
              <a:rPr lang="en-US" sz="900" b="1" dirty="0" err="1">
                <a:solidFill>
                  <a:srgbClr val="231F20"/>
                </a:solidFill>
                <a:latin typeface="Tahoma" panose="020B0604030504040204" pitchFamily="34" charset="0"/>
                <a:ea typeface="Tahoma" panose="020B0604030504040204" pitchFamily="34" charset="0"/>
                <a:cs typeface="Tahoma" panose="020B0604030504040204" pitchFamily="34" charset="0"/>
              </a:rPr>
              <a:t>Deflorian</a:t>
            </a:r>
            <a:r>
              <a:rPr lang="en-US" sz="900" b="1" dirty="0">
                <a:solidFill>
                  <a:srgbClr val="231F20"/>
                </a:solidFill>
                <a:latin typeface="Tahoma" panose="020B0604030504040204" pitchFamily="34" charset="0"/>
                <a:ea typeface="Tahoma" panose="020B0604030504040204" pitchFamily="34" charset="0"/>
                <a:cs typeface="Tahoma" panose="020B0604030504040204" pitchFamily="34" charset="0"/>
              </a:rPr>
              <a:t> </a:t>
            </a:r>
            <a:r>
              <a:rPr lang="en-US" sz="900" dirty="0">
                <a:solidFill>
                  <a:srgbClr val="231F20"/>
                </a:solidFill>
                <a:latin typeface="Tahoma" panose="020B0604030504040204" pitchFamily="34" charset="0"/>
                <a:ea typeface="Tahoma" panose="020B0604030504040204" pitchFamily="34" charset="0"/>
                <a:cs typeface="Tahoma" panose="020B0604030504040204" pitchFamily="34" charset="0"/>
              </a:rPr>
              <a:t>(Rector of the University of Trento)</a:t>
            </a:r>
          </a:p>
          <a:p>
            <a:pPr marL="12700">
              <a:lnSpc>
                <a:spcPct val="100000"/>
              </a:lnSpc>
              <a:spcBef>
                <a:spcPts val="100"/>
              </a:spcBef>
            </a:pPr>
            <a:r>
              <a:rPr lang="en-US" sz="900" b="1" dirty="0">
                <a:solidFill>
                  <a:srgbClr val="231F20"/>
                </a:solidFill>
                <a:latin typeface="Tahoma" panose="020B0604030504040204" pitchFamily="34" charset="0"/>
                <a:ea typeface="Tahoma" panose="020B0604030504040204" pitchFamily="34" charset="0"/>
                <a:cs typeface="Tahoma" panose="020B0604030504040204" pitchFamily="34" charset="0"/>
              </a:rPr>
              <a:t>Paolo Carta </a:t>
            </a:r>
            <a:r>
              <a:rPr lang="en-US" sz="900" dirty="0">
                <a:solidFill>
                  <a:srgbClr val="231F20"/>
                </a:solidFill>
                <a:latin typeface="Tahoma" panose="020B0604030504040204" pitchFamily="34" charset="0"/>
                <a:ea typeface="Tahoma" panose="020B0604030504040204" pitchFamily="34" charset="0"/>
                <a:cs typeface="Tahoma" panose="020B0604030504040204" pitchFamily="34" charset="0"/>
              </a:rPr>
              <a:t>(Dean of the Faculty of Law) </a:t>
            </a:r>
          </a:p>
        </p:txBody>
      </p:sp>
      <p:sp>
        <p:nvSpPr>
          <p:cNvPr id="370" name="object 15"/>
          <p:cNvSpPr txBox="1"/>
          <p:nvPr/>
        </p:nvSpPr>
        <p:spPr>
          <a:xfrm>
            <a:off x="643382" y="5101304"/>
            <a:ext cx="4752340" cy="170815"/>
          </a:xfrm>
          <a:prstGeom prst="rect">
            <a:avLst/>
          </a:prstGeom>
          <a:solidFill>
            <a:srgbClr val="E6E7E8"/>
          </a:solidFill>
        </p:spPr>
        <p:txBody>
          <a:bodyPr vert="horz" wrap="square" lIns="0" tIns="13970" rIns="0" bIns="0" rtlCol="0">
            <a:spAutoFit/>
          </a:bodyPr>
          <a:lstStyle/>
          <a:p>
            <a:pPr marL="71755">
              <a:lnSpc>
                <a:spcPts val="1225"/>
              </a:lnSpc>
            </a:pPr>
            <a:r>
              <a:rPr lang="en-US" sz="1100" i="1" kern="0" dirty="0">
                <a:solidFill>
                  <a:srgbClr val="231F20"/>
                </a:solidFill>
                <a:uFillTx/>
                <a:latin typeface="Ebrima" panose="02000000000000000000" pitchFamily="2" charset="0"/>
                <a:ea typeface="Ebrima" panose="02000000000000000000" pitchFamily="2" charset="0"/>
                <a:cs typeface="Ebrima" panose="02000000000000000000" pitchFamily="2" charset="0"/>
              </a:rPr>
              <a:t>9.15 </a:t>
            </a:r>
            <a:r>
              <a:rPr lang="it-IT" altLang="en-US" sz="1100" i="1" kern="0" dirty="0">
                <a:solidFill>
                  <a:srgbClr val="231F20"/>
                </a:solidFill>
                <a:uFillTx/>
                <a:latin typeface="Ebrima" panose="02000000000000000000" pitchFamily="2" charset="0"/>
                <a:ea typeface="Ebrima" panose="02000000000000000000" pitchFamily="2" charset="0"/>
                <a:cs typeface="Ebrima" panose="02000000000000000000" pitchFamily="2" charset="0"/>
              </a:rPr>
              <a:t>- 1</a:t>
            </a:r>
            <a:r>
              <a:rPr lang="en-US" sz="1100" i="1" kern="0" dirty="0">
                <a:solidFill>
                  <a:srgbClr val="231F20"/>
                </a:solidFill>
                <a:uFillTx/>
                <a:latin typeface="Ebrima" panose="02000000000000000000" pitchFamily="2" charset="0"/>
                <a:ea typeface="Ebrima" panose="02000000000000000000" pitchFamily="2" charset="0"/>
                <a:cs typeface="Ebrima" panose="02000000000000000000" pitchFamily="2" charset="0"/>
              </a:rPr>
              <a:t>0.15</a:t>
            </a:r>
            <a:r>
              <a:rPr lang="it-IT" altLang="en-US" sz="1100" i="1" kern="0" dirty="0">
                <a:solidFill>
                  <a:srgbClr val="231F20"/>
                </a:solidFill>
                <a:uFillTx/>
                <a:latin typeface="Ebrima" panose="02000000000000000000" pitchFamily="2" charset="0"/>
                <a:ea typeface="Ebrima" panose="02000000000000000000" pitchFamily="2" charset="0"/>
                <a:cs typeface="Ebrima" panose="02000000000000000000" pitchFamily="2" charset="0"/>
              </a:rPr>
              <a:t>	</a:t>
            </a:r>
            <a:r>
              <a:rPr lang="en-US" sz="1100" i="1" kern="0" dirty="0">
                <a:solidFill>
                  <a:srgbClr val="231F20"/>
                </a:solidFill>
                <a:uFillTx/>
                <a:latin typeface="Ebrima" panose="02000000000000000000" pitchFamily="2" charset="0"/>
                <a:ea typeface="Ebrima" panose="02000000000000000000" pitchFamily="2" charset="0"/>
                <a:cs typeface="Ebrima" panose="02000000000000000000" pitchFamily="2" charset="0"/>
              </a:rPr>
              <a:t>Keynote Speech</a:t>
            </a:r>
            <a:endParaRPr lang="en-US" sz="1100" dirty="0">
              <a:latin typeface="Ebrima" panose="02000000000000000000" pitchFamily="2" charset="0"/>
              <a:ea typeface="Ebrima" panose="02000000000000000000" pitchFamily="2" charset="0"/>
              <a:cs typeface="Ebrima" panose="02000000000000000000" pitchFamily="2" charset="0"/>
            </a:endParaRPr>
          </a:p>
        </p:txBody>
      </p:sp>
      <p:sp>
        <p:nvSpPr>
          <p:cNvPr id="371" name="object 16"/>
          <p:cNvSpPr txBox="1"/>
          <p:nvPr/>
        </p:nvSpPr>
        <p:spPr>
          <a:xfrm>
            <a:off x="643382" y="5366179"/>
            <a:ext cx="4630292" cy="551433"/>
          </a:xfrm>
          <a:prstGeom prst="rect">
            <a:avLst/>
          </a:prstGeom>
        </p:spPr>
        <p:txBody>
          <a:bodyPr vert="horz" wrap="square" lIns="0" tIns="12700" rIns="0" bIns="0" rtlCol="0">
            <a:spAutoFit/>
          </a:bodyPr>
          <a:lstStyle/>
          <a:p>
            <a:pPr marL="12700">
              <a:lnSpc>
                <a:spcPts val="1025"/>
              </a:lnSpc>
              <a:spcBef>
                <a:spcPts val="100"/>
              </a:spcBef>
            </a:pPr>
            <a:r>
              <a:rPr lang="en-US" sz="900" i="1" dirty="0">
                <a:latin typeface="Tahoma" panose="020B0604030504040204" pitchFamily="34" charset="0"/>
                <a:ea typeface="Tahoma" panose="020B0604030504040204" pitchFamily="34" charset="0"/>
                <a:cs typeface="Tahoma" panose="020B0604030504040204" pitchFamily="34" charset="0"/>
              </a:rPr>
              <a:t>Judicial Protection in the Pandemic and Post-pandemic Era: the Role of the European Court of Justice</a:t>
            </a:r>
          </a:p>
          <a:p>
            <a:pPr marL="12700" algn="just">
              <a:lnSpc>
                <a:spcPts val="1025"/>
              </a:lnSpc>
              <a:spcBef>
                <a:spcPts val="100"/>
              </a:spcBef>
            </a:pPr>
            <a:r>
              <a:rPr lang="en-US" sz="900" b="1" spc="5" dirty="0">
                <a:solidFill>
                  <a:srgbClr val="231F20"/>
                </a:solidFill>
                <a:latin typeface="Tahoma" panose="020B0604030504040204" pitchFamily="34" charset="0"/>
                <a:ea typeface="Tahoma" panose="020B0604030504040204" pitchFamily="34" charset="0"/>
                <a:cs typeface="Tahoma" panose="020B0604030504040204" pitchFamily="34" charset="0"/>
              </a:rPr>
              <a:t>Laila Medina </a:t>
            </a:r>
            <a:r>
              <a:rPr lang="en-US" sz="900" spc="5" dirty="0">
                <a:solidFill>
                  <a:srgbClr val="231F20"/>
                </a:solidFill>
                <a:latin typeface="Tahoma" panose="020B0604030504040204" pitchFamily="34" charset="0"/>
                <a:ea typeface="Tahoma" panose="020B0604030504040204" pitchFamily="34" charset="0"/>
                <a:cs typeface="Tahoma" panose="020B0604030504040204" pitchFamily="34" charset="0"/>
              </a:rPr>
              <a:t>(Advocate General at the Court of Justice of the European Union)</a:t>
            </a:r>
          </a:p>
          <a:p>
            <a:pPr marL="12700">
              <a:lnSpc>
                <a:spcPts val="1025"/>
              </a:lnSpc>
              <a:spcBef>
                <a:spcPts val="100"/>
              </a:spcBef>
            </a:pPr>
            <a:endParaRPr lang="it-IT" sz="900" spc="5" dirty="0">
              <a:solidFill>
                <a:srgbClr val="231F20"/>
              </a:solidFill>
              <a:latin typeface="Tahoma" panose="020B0604030504040204" pitchFamily="34" charset="0"/>
              <a:ea typeface="Tahoma" panose="020B0604030504040204" pitchFamily="34" charset="0"/>
              <a:cs typeface="Tahoma" panose="020B0604030504040204" pitchFamily="34" charset="0"/>
            </a:endParaRPr>
          </a:p>
        </p:txBody>
      </p:sp>
      <p:sp>
        <p:nvSpPr>
          <p:cNvPr id="372" name="object 18"/>
          <p:cNvSpPr txBox="1"/>
          <p:nvPr/>
        </p:nvSpPr>
        <p:spPr>
          <a:xfrm>
            <a:off x="628272" y="6130464"/>
            <a:ext cx="3744595" cy="1442085"/>
          </a:xfrm>
          <a:prstGeom prst="rect">
            <a:avLst/>
          </a:prstGeom>
        </p:spPr>
        <p:txBody>
          <a:bodyPr vert="horz" wrap="square" lIns="0" tIns="12700" rIns="0" bIns="0" rtlCol="0">
            <a:spAutoFit/>
          </a:bodyPr>
          <a:lstStyle/>
          <a:p>
            <a:pPr marL="12700">
              <a:lnSpc>
                <a:spcPts val="1025"/>
              </a:lnSpc>
              <a:spcBef>
                <a:spcPts val="100"/>
              </a:spcBef>
            </a:pPr>
            <a:r>
              <a:rPr lang="it-IT" sz="900" i="1" spc="-25" dirty="0">
                <a:solidFill>
                  <a:srgbClr val="231F20"/>
                </a:solidFill>
                <a:latin typeface="Tahoma" panose="020B0604030504040204"/>
                <a:cs typeface="Tahoma" panose="020B0604030504040204"/>
              </a:rPr>
              <a:t>Chair: </a:t>
            </a:r>
            <a:r>
              <a:rPr lang="it-IT" sz="900" b="1" spc="-25" dirty="0" err="1">
                <a:solidFill>
                  <a:srgbClr val="231F20"/>
                </a:solidFill>
                <a:latin typeface="Tahoma" panose="020B0604030504040204"/>
                <a:cs typeface="Tahoma" panose="020B0604030504040204"/>
              </a:rPr>
              <a:t>Benn</a:t>
            </a:r>
            <a:r>
              <a:rPr lang="it-IT" sz="900" b="1" spc="-25" dirty="0">
                <a:solidFill>
                  <a:srgbClr val="231F20"/>
                </a:solidFill>
                <a:latin typeface="Tahoma" panose="020B0604030504040204"/>
                <a:cs typeface="Tahoma" panose="020B0604030504040204"/>
              </a:rPr>
              <a:t> </a:t>
            </a:r>
            <a:r>
              <a:rPr lang="it-IT" sz="900" b="1" spc="-25" dirty="0" err="1">
                <a:solidFill>
                  <a:srgbClr val="231F20"/>
                </a:solidFill>
                <a:latin typeface="Tahoma" panose="020B0604030504040204"/>
                <a:cs typeface="Tahoma" panose="020B0604030504040204"/>
              </a:rPr>
              <a:t>McGrady</a:t>
            </a:r>
            <a:r>
              <a:rPr lang="it-IT" sz="900" b="1" spc="-25" dirty="0">
                <a:solidFill>
                  <a:srgbClr val="231F20"/>
                </a:solidFill>
                <a:latin typeface="Tahoma" panose="020B0604030504040204"/>
                <a:cs typeface="Tahoma" panose="020B0604030504040204"/>
              </a:rPr>
              <a:t> </a:t>
            </a:r>
            <a:r>
              <a:rPr lang="it-IT" sz="900" spc="-25" dirty="0">
                <a:solidFill>
                  <a:srgbClr val="231F20"/>
                </a:solidFill>
                <a:latin typeface="Tahoma" panose="020B0604030504040204"/>
                <a:cs typeface="Tahoma" panose="020B0604030504040204"/>
              </a:rPr>
              <a:t>(World </a:t>
            </a:r>
            <a:r>
              <a:rPr lang="it-IT" sz="900" spc="-25" dirty="0" err="1">
                <a:solidFill>
                  <a:srgbClr val="231F20"/>
                </a:solidFill>
                <a:latin typeface="Tahoma" panose="020B0604030504040204"/>
                <a:cs typeface="Tahoma" panose="020B0604030504040204"/>
              </a:rPr>
              <a:t>Health</a:t>
            </a:r>
            <a:r>
              <a:rPr lang="it-IT" sz="900" spc="-25" dirty="0">
                <a:solidFill>
                  <a:srgbClr val="231F20"/>
                </a:solidFill>
                <a:latin typeface="Tahoma" panose="020B0604030504040204"/>
                <a:cs typeface="Tahoma" panose="020B0604030504040204"/>
              </a:rPr>
              <a:t> Organization)</a:t>
            </a:r>
          </a:p>
          <a:p>
            <a:pPr marL="12700">
              <a:lnSpc>
                <a:spcPts val="1025"/>
              </a:lnSpc>
              <a:spcBef>
                <a:spcPts val="100"/>
              </a:spcBef>
            </a:pPr>
            <a:r>
              <a:rPr lang="it-IT" sz="900" i="1" spc="-25" dirty="0">
                <a:solidFill>
                  <a:srgbClr val="231F20"/>
                </a:solidFill>
                <a:latin typeface="Tahoma" panose="020B0604030504040204"/>
                <a:cs typeface="Tahoma" panose="020B0604030504040204"/>
              </a:rPr>
              <a:t>Project Presentation </a:t>
            </a:r>
          </a:p>
          <a:p>
            <a:pPr marL="12700">
              <a:lnSpc>
                <a:spcPts val="1025"/>
              </a:lnSpc>
              <a:spcBef>
                <a:spcPts val="100"/>
              </a:spcBef>
            </a:pPr>
            <a:r>
              <a:rPr lang="it-IT" sz="900" b="1" spc="-25" dirty="0">
                <a:solidFill>
                  <a:srgbClr val="231F20"/>
                </a:solidFill>
                <a:latin typeface="Tahoma" panose="020B0604030504040204"/>
                <a:cs typeface="Tahoma" panose="020B0604030504040204"/>
              </a:rPr>
              <a:t>Paola </a:t>
            </a:r>
            <a:r>
              <a:rPr lang="it-IT" sz="900" b="1" spc="-25" dirty="0" err="1">
                <a:solidFill>
                  <a:srgbClr val="231F20"/>
                </a:solidFill>
                <a:latin typeface="Tahoma" panose="020B0604030504040204"/>
                <a:cs typeface="Tahoma" panose="020B0604030504040204"/>
              </a:rPr>
              <a:t>Iamiceli</a:t>
            </a:r>
            <a:r>
              <a:rPr lang="it-IT" sz="900" spc="-25" dirty="0">
                <a:solidFill>
                  <a:srgbClr val="231F20"/>
                </a:solidFill>
                <a:latin typeface="Tahoma" panose="020B0604030504040204"/>
                <a:cs typeface="Tahoma" panose="020B0604030504040204"/>
              </a:rPr>
              <a:t>, The COVID-19 Litigation Project </a:t>
            </a:r>
          </a:p>
          <a:p>
            <a:pPr marL="12700">
              <a:lnSpc>
                <a:spcPts val="1025"/>
              </a:lnSpc>
              <a:spcBef>
                <a:spcPts val="100"/>
              </a:spcBef>
            </a:pPr>
            <a:r>
              <a:rPr lang="it-IT" sz="900" i="1" spc="-25" dirty="0" err="1">
                <a:solidFill>
                  <a:srgbClr val="231F20"/>
                </a:solidFill>
                <a:latin typeface="Tahoma" panose="020B0604030504040204"/>
                <a:cs typeface="Tahoma" panose="020B0604030504040204"/>
              </a:rPr>
              <a:t>Discussants</a:t>
            </a:r>
            <a:r>
              <a:rPr lang="it-IT" sz="900" spc="-25" dirty="0">
                <a:solidFill>
                  <a:srgbClr val="231F20"/>
                </a:solidFill>
                <a:latin typeface="Tahoma" panose="020B0604030504040204"/>
                <a:cs typeface="Tahoma" panose="020B0604030504040204"/>
              </a:rPr>
              <a:t> </a:t>
            </a:r>
          </a:p>
          <a:p>
            <a:pPr marL="12700">
              <a:lnSpc>
                <a:spcPts val="1025"/>
              </a:lnSpc>
              <a:spcBef>
                <a:spcPts val="100"/>
              </a:spcBef>
            </a:pPr>
            <a:r>
              <a:rPr lang="it-IT" sz="900" b="1" spc="-25" dirty="0" err="1">
                <a:solidFill>
                  <a:srgbClr val="231F20"/>
                </a:solidFill>
                <a:latin typeface="Tahoma" panose="020B0604030504040204"/>
                <a:cs typeface="Tahoma" panose="020B0604030504040204"/>
              </a:rPr>
              <a:t>Matej</a:t>
            </a:r>
            <a:r>
              <a:rPr lang="it-IT" sz="900" b="1" spc="-25" dirty="0">
                <a:solidFill>
                  <a:srgbClr val="231F20"/>
                </a:solidFill>
                <a:latin typeface="Tahoma" panose="020B0604030504040204"/>
                <a:cs typeface="Tahoma" panose="020B0604030504040204"/>
              </a:rPr>
              <a:t> Accetto </a:t>
            </a:r>
            <a:r>
              <a:rPr lang="it-IT" sz="900" spc="-25" dirty="0">
                <a:solidFill>
                  <a:srgbClr val="231F20"/>
                </a:solidFill>
                <a:latin typeface="Tahoma" panose="020B0604030504040204"/>
                <a:cs typeface="Tahoma" panose="020B0604030504040204"/>
              </a:rPr>
              <a:t>(</a:t>
            </a:r>
            <a:r>
              <a:rPr lang="it-IT" sz="900" spc="-25" dirty="0" err="1">
                <a:solidFill>
                  <a:srgbClr val="231F20"/>
                </a:solidFill>
                <a:latin typeface="Tahoma" panose="020B0604030504040204"/>
                <a:cs typeface="Tahoma" panose="020B0604030504040204"/>
              </a:rPr>
              <a:t>President</a:t>
            </a:r>
            <a:r>
              <a:rPr lang="it-IT" sz="900" spc="-25" dirty="0">
                <a:solidFill>
                  <a:srgbClr val="231F20"/>
                </a:solidFill>
                <a:latin typeface="Tahoma" panose="020B0604030504040204"/>
                <a:cs typeface="Tahoma" panose="020B0604030504040204"/>
              </a:rPr>
              <a:t> of the </a:t>
            </a:r>
            <a:r>
              <a:rPr lang="it-IT" sz="900" spc="-25" dirty="0" err="1">
                <a:solidFill>
                  <a:srgbClr val="231F20"/>
                </a:solidFill>
                <a:latin typeface="Tahoma" panose="020B0604030504040204"/>
                <a:cs typeface="Tahoma" panose="020B0604030504040204"/>
              </a:rPr>
              <a:t>Slovenian</a:t>
            </a:r>
            <a:r>
              <a:rPr lang="it-IT" sz="900" spc="-25" dirty="0">
                <a:solidFill>
                  <a:srgbClr val="231F20"/>
                </a:solidFill>
                <a:latin typeface="Tahoma" panose="020B0604030504040204"/>
                <a:cs typeface="Tahoma" panose="020B0604030504040204"/>
              </a:rPr>
              <a:t> </a:t>
            </a:r>
            <a:r>
              <a:rPr lang="it-IT" sz="900" spc="-25" dirty="0" err="1">
                <a:solidFill>
                  <a:srgbClr val="231F20"/>
                </a:solidFill>
                <a:latin typeface="Tahoma" panose="020B0604030504040204"/>
                <a:cs typeface="Tahoma" panose="020B0604030504040204"/>
              </a:rPr>
              <a:t>Constitutional</a:t>
            </a:r>
            <a:r>
              <a:rPr lang="it-IT" sz="900" spc="-25" dirty="0">
                <a:solidFill>
                  <a:srgbClr val="231F20"/>
                </a:solidFill>
                <a:latin typeface="Tahoma" panose="020B0604030504040204"/>
                <a:cs typeface="Tahoma" panose="020B0604030504040204"/>
              </a:rPr>
              <a:t> Court)</a:t>
            </a:r>
          </a:p>
          <a:p>
            <a:pPr marL="12700">
              <a:lnSpc>
                <a:spcPts val="1025"/>
              </a:lnSpc>
              <a:spcBef>
                <a:spcPts val="100"/>
              </a:spcBef>
            </a:pPr>
            <a:r>
              <a:rPr lang="it-IT" sz="900" b="1" spc="-25" dirty="0" err="1">
                <a:solidFill>
                  <a:srgbClr val="231F20"/>
                </a:solidFill>
                <a:latin typeface="Tahoma" panose="020B0604030504040204"/>
                <a:cs typeface="Tahoma" panose="020B0604030504040204"/>
              </a:rPr>
              <a:t>Madan</a:t>
            </a:r>
            <a:r>
              <a:rPr lang="it-IT" sz="900" b="1" spc="-25" dirty="0">
                <a:solidFill>
                  <a:srgbClr val="231F20"/>
                </a:solidFill>
                <a:latin typeface="Tahoma" panose="020B0604030504040204"/>
                <a:cs typeface="Tahoma" panose="020B0604030504040204"/>
              </a:rPr>
              <a:t> </a:t>
            </a:r>
            <a:r>
              <a:rPr lang="it-IT" sz="900" b="1" spc="-25" dirty="0" err="1">
                <a:solidFill>
                  <a:srgbClr val="231F20"/>
                </a:solidFill>
                <a:latin typeface="Tahoma" panose="020B0604030504040204"/>
                <a:cs typeface="Tahoma" panose="020B0604030504040204"/>
              </a:rPr>
              <a:t>Lokur</a:t>
            </a:r>
            <a:r>
              <a:rPr lang="it-IT" sz="900" b="1" spc="-25" dirty="0">
                <a:solidFill>
                  <a:srgbClr val="231F20"/>
                </a:solidFill>
                <a:latin typeface="Tahoma" panose="020B0604030504040204"/>
                <a:cs typeface="Tahoma" panose="020B0604030504040204"/>
              </a:rPr>
              <a:t> </a:t>
            </a:r>
            <a:r>
              <a:rPr lang="it-IT" sz="900" spc="-25" dirty="0">
                <a:solidFill>
                  <a:srgbClr val="231F20"/>
                </a:solidFill>
                <a:latin typeface="Tahoma" panose="020B0604030504040204"/>
                <a:cs typeface="Tahoma" panose="020B0604030504040204"/>
              </a:rPr>
              <a:t>(Supreme Court of Fiji)</a:t>
            </a:r>
          </a:p>
          <a:p>
            <a:pPr marL="12700">
              <a:lnSpc>
                <a:spcPts val="1025"/>
              </a:lnSpc>
              <a:spcBef>
                <a:spcPts val="100"/>
              </a:spcBef>
            </a:pPr>
            <a:endParaRPr lang="it-IT" sz="900" spc="-25" dirty="0">
              <a:solidFill>
                <a:srgbClr val="231F20"/>
              </a:solidFill>
              <a:latin typeface="Tahoma" panose="020B0604030504040204"/>
              <a:cs typeface="Tahoma" panose="020B0604030504040204"/>
            </a:endParaRPr>
          </a:p>
          <a:p>
            <a:pPr marL="12700">
              <a:lnSpc>
                <a:spcPts val="1025"/>
              </a:lnSpc>
              <a:spcBef>
                <a:spcPts val="100"/>
              </a:spcBef>
            </a:pPr>
            <a:r>
              <a:rPr lang="it-IT" sz="900" spc="-25" dirty="0">
                <a:solidFill>
                  <a:srgbClr val="231F20"/>
                </a:solidFill>
                <a:latin typeface="Tahoma" panose="020B0604030504040204"/>
                <a:cs typeface="Tahoma" panose="020B0604030504040204"/>
              </a:rPr>
              <a:t>Q&amp;A (11.30 - 11.45)</a:t>
            </a:r>
          </a:p>
          <a:p>
            <a:pPr marL="12700">
              <a:lnSpc>
                <a:spcPts val="1025"/>
              </a:lnSpc>
              <a:spcBef>
                <a:spcPts val="100"/>
              </a:spcBef>
            </a:pPr>
            <a:endParaRPr lang="it-IT" sz="900" spc="-25" dirty="0">
              <a:solidFill>
                <a:srgbClr val="231F20"/>
              </a:solidFill>
              <a:latin typeface="Tahoma" panose="020B0604030504040204"/>
              <a:cs typeface="Tahoma" panose="020B0604030504040204"/>
            </a:endParaRPr>
          </a:p>
          <a:p>
            <a:pPr marL="12700">
              <a:lnSpc>
                <a:spcPts val="1025"/>
              </a:lnSpc>
              <a:spcBef>
                <a:spcPts val="100"/>
              </a:spcBef>
            </a:pPr>
            <a:r>
              <a:rPr lang="it-IT" sz="900" spc="-25" dirty="0">
                <a:solidFill>
                  <a:schemeClr val="bg1">
                    <a:lumMod val="50000"/>
                  </a:schemeClr>
                </a:solidFill>
                <a:latin typeface="Tahoma" panose="020B0604030504040204"/>
                <a:cs typeface="Tahoma" panose="020B0604030504040204"/>
              </a:rPr>
              <a:t>Coffee Break (11.45 - 12.00)</a:t>
            </a:r>
          </a:p>
        </p:txBody>
      </p:sp>
      <p:sp>
        <p:nvSpPr>
          <p:cNvPr id="373" name="object 15"/>
          <p:cNvSpPr txBox="1"/>
          <p:nvPr/>
        </p:nvSpPr>
        <p:spPr>
          <a:xfrm>
            <a:off x="643382" y="5909857"/>
            <a:ext cx="4752340" cy="170815"/>
          </a:xfrm>
          <a:prstGeom prst="rect">
            <a:avLst/>
          </a:prstGeom>
          <a:solidFill>
            <a:srgbClr val="E6E7E8"/>
          </a:solidFill>
        </p:spPr>
        <p:txBody>
          <a:bodyPr vert="horz" wrap="square" lIns="0" tIns="13970" rIns="0" bIns="0" rtlCol="0">
            <a:spAutoFit/>
          </a:bodyPr>
          <a:lstStyle/>
          <a:p>
            <a:pPr marL="71755">
              <a:lnSpc>
                <a:spcPts val="1225"/>
              </a:lnSpc>
            </a:pPr>
            <a:r>
              <a:rPr lang="it-IT" altLang="en-US" sz="1100" i="1" kern="0" dirty="0">
                <a:solidFill>
                  <a:srgbClr val="231F20"/>
                </a:solidFill>
                <a:uFillTx/>
                <a:latin typeface="Ebrima" panose="02000000000000000000" pitchFamily="2" charset="0"/>
                <a:ea typeface="Ebrima" panose="02000000000000000000" pitchFamily="2" charset="0"/>
                <a:cs typeface="Ebrima" panose="02000000000000000000" pitchFamily="2" charset="0"/>
              </a:rPr>
              <a:t>1</a:t>
            </a:r>
            <a:r>
              <a:rPr lang="en-US" sz="1100" i="1" kern="0" dirty="0">
                <a:solidFill>
                  <a:srgbClr val="231F20"/>
                </a:solidFill>
                <a:uFillTx/>
                <a:latin typeface="Ebrima" panose="02000000000000000000" pitchFamily="2" charset="0"/>
                <a:ea typeface="Ebrima" panose="02000000000000000000" pitchFamily="2" charset="0"/>
                <a:cs typeface="Ebrima" panose="02000000000000000000" pitchFamily="2" charset="0"/>
              </a:rPr>
              <a:t>0.15 - 11.45</a:t>
            </a:r>
            <a:r>
              <a:rPr lang="it-IT" altLang="en-US" sz="1100" i="1" kern="0" dirty="0">
                <a:solidFill>
                  <a:srgbClr val="231F20"/>
                </a:solidFill>
                <a:uFillTx/>
                <a:latin typeface="Ebrima" panose="02000000000000000000" pitchFamily="2" charset="0"/>
                <a:ea typeface="Ebrima" panose="02000000000000000000" pitchFamily="2" charset="0"/>
                <a:cs typeface="Ebrima" panose="02000000000000000000" pitchFamily="2" charset="0"/>
              </a:rPr>
              <a:t>	</a:t>
            </a:r>
            <a:r>
              <a:rPr lang="en-US" sz="1100" b="1" i="1" kern="0" dirty="0">
                <a:solidFill>
                  <a:srgbClr val="231F20"/>
                </a:solidFill>
                <a:uFillTx/>
                <a:latin typeface="Ebrima" panose="02000000000000000000" pitchFamily="2" charset="0"/>
                <a:ea typeface="Ebrima" panose="02000000000000000000" pitchFamily="2" charset="0"/>
                <a:cs typeface="Ebrima" panose="02000000000000000000" pitchFamily="2" charset="0"/>
              </a:rPr>
              <a:t>Panel 1</a:t>
            </a:r>
            <a:r>
              <a:rPr lang="en-US" sz="1100" i="1" kern="0" dirty="0">
                <a:solidFill>
                  <a:srgbClr val="231F20"/>
                </a:solidFill>
                <a:uFillTx/>
                <a:latin typeface="Ebrima" panose="02000000000000000000" pitchFamily="2" charset="0"/>
                <a:ea typeface="Ebrima" panose="02000000000000000000" pitchFamily="2" charset="0"/>
                <a:cs typeface="Ebrima" panose="02000000000000000000" pitchFamily="2" charset="0"/>
              </a:rPr>
              <a:t>: The COVID19 Litigation Project: The Way Forward</a:t>
            </a:r>
          </a:p>
        </p:txBody>
      </p:sp>
      <p:sp>
        <p:nvSpPr>
          <p:cNvPr id="374" name="object 18"/>
          <p:cNvSpPr txBox="1"/>
          <p:nvPr/>
        </p:nvSpPr>
        <p:spPr>
          <a:xfrm>
            <a:off x="5962016" y="922504"/>
            <a:ext cx="4752339" cy="1429385"/>
          </a:xfrm>
          <a:prstGeom prst="rect">
            <a:avLst/>
          </a:prstGeom>
        </p:spPr>
        <p:txBody>
          <a:bodyPr vert="horz" wrap="square" lIns="0" tIns="12700" rIns="0" bIns="0" rtlCol="0">
            <a:spAutoFit/>
          </a:bodyPr>
          <a:lstStyle/>
          <a:p>
            <a:pPr marL="12700">
              <a:lnSpc>
                <a:spcPts val="1025"/>
              </a:lnSpc>
              <a:spcBef>
                <a:spcPts val="100"/>
              </a:spcBef>
            </a:pPr>
            <a:r>
              <a:rPr lang="it-IT" sz="900" i="1" spc="-25" dirty="0">
                <a:solidFill>
                  <a:srgbClr val="231F20"/>
                </a:solidFill>
                <a:latin typeface="Tahoma" panose="020B0604030504040204"/>
                <a:cs typeface="Tahoma" panose="020B0604030504040204"/>
              </a:rPr>
              <a:t>Chair: </a:t>
            </a:r>
            <a:r>
              <a:rPr lang="it-IT" sz="900" b="1" spc="-25" dirty="0">
                <a:solidFill>
                  <a:srgbClr val="231F20"/>
                </a:solidFill>
                <a:latin typeface="Tahoma" panose="020B0604030504040204"/>
                <a:cs typeface="Tahoma" panose="020B0604030504040204"/>
              </a:rPr>
              <a:t>Edith Zeller </a:t>
            </a:r>
            <a:r>
              <a:rPr lang="en-US" sz="900" spc="-25" dirty="0">
                <a:solidFill>
                  <a:srgbClr val="231F20"/>
                </a:solidFill>
                <a:latin typeface="Tahoma" panose="020B0604030504040204"/>
                <a:cs typeface="Tahoma" panose="020B0604030504040204"/>
              </a:rPr>
              <a:t>(Administrative Court of Vienna and President of the Association of European Administrative Judges)</a:t>
            </a:r>
            <a:endParaRPr lang="it-IT" sz="900" spc="-25" dirty="0">
              <a:solidFill>
                <a:srgbClr val="231F20"/>
              </a:solidFill>
              <a:latin typeface="Tahoma" panose="020B0604030504040204"/>
              <a:cs typeface="Tahoma" panose="020B0604030504040204"/>
            </a:endParaRPr>
          </a:p>
          <a:p>
            <a:pPr marL="12700">
              <a:lnSpc>
                <a:spcPts val="1025"/>
              </a:lnSpc>
              <a:spcBef>
                <a:spcPts val="100"/>
              </a:spcBef>
            </a:pPr>
            <a:r>
              <a:rPr lang="it-IT" sz="900" i="1" spc="-25" dirty="0">
                <a:solidFill>
                  <a:srgbClr val="231F20"/>
                </a:solidFill>
                <a:latin typeface="Tahoma" panose="020B0604030504040204"/>
                <a:cs typeface="Tahoma" panose="020B0604030504040204"/>
              </a:rPr>
              <a:t>Speakers</a:t>
            </a:r>
          </a:p>
          <a:p>
            <a:pPr marL="12700">
              <a:lnSpc>
                <a:spcPts val="1025"/>
              </a:lnSpc>
              <a:spcBef>
                <a:spcPts val="100"/>
              </a:spcBef>
            </a:pPr>
            <a:r>
              <a:rPr lang="it-IT" sz="900" b="1" spc="-25" dirty="0">
                <a:solidFill>
                  <a:srgbClr val="231F20"/>
                </a:solidFill>
                <a:latin typeface="Tahoma" panose="020B0604030504040204"/>
                <a:cs typeface="Tahoma" panose="020B0604030504040204"/>
              </a:rPr>
              <a:t>Gian Luca </a:t>
            </a:r>
            <a:r>
              <a:rPr lang="it-IT" sz="900" b="1" spc="-25" dirty="0" err="1">
                <a:solidFill>
                  <a:srgbClr val="231F20"/>
                </a:solidFill>
                <a:latin typeface="Tahoma" panose="020B0604030504040204"/>
                <a:cs typeface="Tahoma" panose="020B0604030504040204"/>
              </a:rPr>
              <a:t>Burci</a:t>
            </a:r>
            <a:r>
              <a:rPr lang="it-IT" sz="900" spc="-25" dirty="0">
                <a:solidFill>
                  <a:srgbClr val="231F20"/>
                </a:solidFill>
                <a:latin typeface="Tahoma" panose="020B0604030504040204"/>
                <a:cs typeface="Tahoma" panose="020B0604030504040204"/>
              </a:rPr>
              <a:t> (Geneva Graduate Institute)</a:t>
            </a:r>
          </a:p>
          <a:p>
            <a:pPr marL="12700">
              <a:lnSpc>
                <a:spcPts val="1025"/>
              </a:lnSpc>
              <a:spcBef>
                <a:spcPts val="100"/>
              </a:spcBef>
            </a:pPr>
            <a:r>
              <a:rPr lang="it-IT" sz="900" b="1" spc="-25" dirty="0">
                <a:solidFill>
                  <a:srgbClr val="231F20"/>
                </a:solidFill>
                <a:latin typeface="Tahoma" panose="020B0604030504040204"/>
                <a:cs typeface="Tahoma" panose="020B0604030504040204"/>
              </a:rPr>
              <a:t>Katherine </a:t>
            </a:r>
            <a:r>
              <a:rPr lang="it-IT" sz="900" b="1" spc="-25" dirty="0" err="1">
                <a:solidFill>
                  <a:srgbClr val="231F20"/>
                </a:solidFill>
                <a:latin typeface="Tahoma" panose="020B0604030504040204"/>
                <a:cs typeface="Tahoma" panose="020B0604030504040204"/>
              </a:rPr>
              <a:t>Ginsbach</a:t>
            </a:r>
            <a:r>
              <a:rPr lang="it-IT" sz="900" b="1" spc="-25" dirty="0">
                <a:solidFill>
                  <a:srgbClr val="231F20"/>
                </a:solidFill>
                <a:latin typeface="Tahoma" panose="020B0604030504040204"/>
                <a:cs typeface="Tahoma" panose="020B0604030504040204"/>
              </a:rPr>
              <a:t> </a:t>
            </a:r>
            <a:r>
              <a:rPr lang="it-IT" sz="900" spc="-25" dirty="0">
                <a:solidFill>
                  <a:srgbClr val="231F20"/>
                </a:solidFill>
                <a:latin typeface="Tahoma" panose="020B0604030504040204"/>
                <a:cs typeface="Tahoma" panose="020B0604030504040204"/>
              </a:rPr>
              <a:t>(Georgetown </a:t>
            </a:r>
            <a:r>
              <a:rPr lang="it-IT" sz="900" spc="-25" dirty="0" err="1">
                <a:solidFill>
                  <a:srgbClr val="231F20"/>
                </a:solidFill>
                <a:latin typeface="Tahoma" panose="020B0604030504040204"/>
                <a:cs typeface="Tahoma" panose="020B0604030504040204"/>
              </a:rPr>
              <a:t>University</a:t>
            </a:r>
            <a:r>
              <a:rPr lang="it-IT" sz="900" spc="-25" dirty="0">
                <a:solidFill>
                  <a:srgbClr val="231F20"/>
                </a:solidFill>
                <a:latin typeface="Tahoma" panose="020B0604030504040204"/>
                <a:cs typeface="Tahoma" panose="020B0604030504040204"/>
              </a:rPr>
              <a:t>)</a:t>
            </a:r>
          </a:p>
          <a:p>
            <a:pPr marL="12700">
              <a:lnSpc>
                <a:spcPts val="1025"/>
              </a:lnSpc>
              <a:spcBef>
                <a:spcPts val="100"/>
              </a:spcBef>
            </a:pPr>
            <a:r>
              <a:rPr lang="it-IT" sz="900" b="1" spc="-25" dirty="0">
                <a:solidFill>
                  <a:srgbClr val="231F20"/>
                </a:solidFill>
                <a:latin typeface="Tahoma" panose="020B0604030504040204"/>
                <a:cs typeface="Tahoma" panose="020B0604030504040204"/>
              </a:rPr>
              <a:t>Pedro </a:t>
            </a:r>
            <a:r>
              <a:rPr lang="it-IT" sz="900" b="1" spc="-25" dirty="0" err="1">
                <a:solidFill>
                  <a:srgbClr val="231F20"/>
                </a:solidFill>
                <a:latin typeface="Tahoma" panose="020B0604030504040204"/>
                <a:cs typeface="Tahoma" panose="020B0604030504040204"/>
              </a:rPr>
              <a:t>Villareal</a:t>
            </a:r>
            <a:r>
              <a:rPr lang="it-IT" sz="900" b="1" spc="-25" dirty="0">
                <a:solidFill>
                  <a:srgbClr val="231F20"/>
                </a:solidFill>
                <a:latin typeface="Tahoma" panose="020B0604030504040204"/>
                <a:cs typeface="Tahoma" panose="020B0604030504040204"/>
              </a:rPr>
              <a:t> </a:t>
            </a:r>
            <a:r>
              <a:rPr lang="it-IT" sz="900" spc="-25" dirty="0">
                <a:solidFill>
                  <a:srgbClr val="231F20"/>
                </a:solidFill>
                <a:latin typeface="Tahoma" panose="020B0604030504040204" pitchFamily="34" charset="0"/>
                <a:ea typeface="Tahoma" panose="020B0604030504040204" pitchFamily="34" charset="0"/>
                <a:cs typeface="Tahoma" panose="020B0604030504040204" pitchFamily="34" charset="0"/>
              </a:rPr>
              <a:t>(</a:t>
            </a:r>
            <a:r>
              <a:rPr lang="en-US" sz="900" dirty="0">
                <a:latin typeface="Tahoma" panose="020B0604030504040204" pitchFamily="34" charset="0"/>
                <a:ea typeface="Tahoma" panose="020B0604030504040204" pitchFamily="34" charset="0"/>
                <a:cs typeface="Tahoma" panose="020B0604030504040204" pitchFamily="34" charset="0"/>
              </a:rPr>
              <a:t>Berlin Institute for International and Security Affairs)</a:t>
            </a:r>
            <a:endParaRPr lang="it-IT" sz="900" spc="-25" dirty="0">
              <a:solidFill>
                <a:srgbClr val="231F20"/>
              </a:solidFill>
              <a:latin typeface="Tahoma" panose="020B0604030504040204" pitchFamily="34" charset="0"/>
              <a:ea typeface="Tahoma" panose="020B0604030504040204" pitchFamily="34" charset="0"/>
              <a:cs typeface="Tahoma" panose="020B0604030504040204" pitchFamily="34" charset="0"/>
            </a:endParaRPr>
          </a:p>
          <a:p>
            <a:pPr marL="12700">
              <a:lnSpc>
                <a:spcPts val="1025"/>
              </a:lnSpc>
              <a:spcBef>
                <a:spcPts val="100"/>
              </a:spcBef>
            </a:pPr>
            <a:r>
              <a:rPr lang="it-IT" sz="900" b="1" spc="-25" dirty="0">
                <a:solidFill>
                  <a:srgbClr val="231F20"/>
                </a:solidFill>
                <a:latin typeface="Tahoma" panose="020B0604030504040204"/>
                <a:cs typeface="Tahoma" panose="020B0604030504040204"/>
              </a:rPr>
              <a:t>Tina Cockburn </a:t>
            </a:r>
            <a:r>
              <a:rPr lang="it-IT" sz="900" spc="-25" dirty="0">
                <a:solidFill>
                  <a:srgbClr val="231F20"/>
                </a:solidFill>
                <a:latin typeface="Tahoma" panose="020B0604030504040204"/>
                <a:cs typeface="Tahoma" panose="020B0604030504040204"/>
              </a:rPr>
              <a:t>(Queensland </a:t>
            </a:r>
            <a:r>
              <a:rPr lang="it-IT" sz="900" spc="-25" dirty="0" err="1">
                <a:solidFill>
                  <a:srgbClr val="231F20"/>
                </a:solidFill>
                <a:latin typeface="Tahoma" panose="020B0604030504040204"/>
                <a:cs typeface="Tahoma" panose="020B0604030504040204"/>
              </a:rPr>
              <a:t>University</a:t>
            </a:r>
            <a:r>
              <a:rPr lang="it-IT" sz="900" spc="-25" dirty="0">
                <a:solidFill>
                  <a:srgbClr val="231F20"/>
                </a:solidFill>
                <a:latin typeface="Tahoma" panose="020B0604030504040204"/>
                <a:cs typeface="Tahoma" panose="020B0604030504040204"/>
              </a:rPr>
              <a:t> of Technology)</a:t>
            </a:r>
          </a:p>
          <a:p>
            <a:pPr marL="12700">
              <a:lnSpc>
                <a:spcPts val="1025"/>
              </a:lnSpc>
              <a:spcBef>
                <a:spcPts val="100"/>
              </a:spcBef>
            </a:pPr>
            <a:r>
              <a:rPr lang="it-IT" sz="900" b="1" spc="-25" dirty="0">
                <a:solidFill>
                  <a:srgbClr val="231F20"/>
                </a:solidFill>
                <a:latin typeface="Tahoma" panose="020B0604030504040204"/>
                <a:cs typeface="Tahoma" panose="020B0604030504040204"/>
              </a:rPr>
              <a:t>Anton Gao </a:t>
            </a:r>
            <a:r>
              <a:rPr lang="it-IT" sz="900" spc="-25" dirty="0">
                <a:solidFill>
                  <a:srgbClr val="231F20"/>
                </a:solidFill>
                <a:latin typeface="Tahoma" panose="020B0604030504040204" pitchFamily="34" charset="0"/>
                <a:ea typeface="Tahoma" panose="020B0604030504040204" pitchFamily="34" charset="0"/>
                <a:cs typeface="Tahoma" panose="020B0604030504040204" pitchFamily="34" charset="0"/>
              </a:rPr>
              <a:t>(</a:t>
            </a:r>
            <a:r>
              <a:rPr lang="en-GB" altLang="it-IT" sz="900" dirty="0">
                <a:latin typeface="Tahoma" panose="020B0604030504040204" pitchFamily="34" charset="0"/>
                <a:ea typeface="Tahoma" panose="020B0604030504040204" pitchFamily="34" charset="0"/>
                <a:cs typeface="Tahoma" panose="020B0604030504040204" pitchFamily="34" charset="0"/>
              </a:rPr>
              <a:t>National Tsing Hua University</a:t>
            </a:r>
            <a:r>
              <a:rPr lang="it-IT" sz="900" spc="-25" dirty="0">
                <a:solidFill>
                  <a:srgbClr val="231F20"/>
                </a:solidFill>
                <a:latin typeface="Tahoma" panose="020B0604030504040204" pitchFamily="34" charset="0"/>
                <a:ea typeface="Tahoma" panose="020B0604030504040204" pitchFamily="34" charset="0"/>
                <a:cs typeface="Tahoma" panose="020B0604030504040204" pitchFamily="34" charset="0"/>
              </a:rPr>
              <a:t>)</a:t>
            </a:r>
          </a:p>
          <a:p>
            <a:pPr marL="12700">
              <a:lnSpc>
                <a:spcPts val="1025"/>
              </a:lnSpc>
              <a:spcBef>
                <a:spcPts val="100"/>
              </a:spcBef>
            </a:pPr>
            <a:endParaRPr lang="it-IT" sz="900" spc="-25" dirty="0">
              <a:solidFill>
                <a:srgbClr val="231F20"/>
              </a:solidFill>
              <a:latin typeface="Tahoma" panose="020B0604030504040204"/>
              <a:cs typeface="Tahoma" panose="020B0604030504040204"/>
            </a:endParaRPr>
          </a:p>
          <a:p>
            <a:pPr marL="12700">
              <a:lnSpc>
                <a:spcPts val="1025"/>
              </a:lnSpc>
              <a:spcBef>
                <a:spcPts val="100"/>
              </a:spcBef>
            </a:pPr>
            <a:r>
              <a:rPr lang="it-IT" sz="900" spc="-25" dirty="0">
                <a:solidFill>
                  <a:srgbClr val="231F20"/>
                </a:solidFill>
                <a:latin typeface="Tahoma" panose="020B0604030504040204"/>
                <a:cs typeface="Tahoma" panose="020B0604030504040204"/>
              </a:rPr>
              <a:t>Q&amp;A (13.00 - 13.30)</a:t>
            </a:r>
          </a:p>
        </p:txBody>
      </p:sp>
      <p:sp>
        <p:nvSpPr>
          <p:cNvPr id="375" name="object 15"/>
          <p:cNvSpPr txBox="1"/>
          <p:nvPr/>
        </p:nvSpPr>
        <p:spPr>
          <a:xfrm>
            <a:off x="5962272" y="531303"/>
            <a:ext cx="4752340" cy="327660"/>
          </a:xfrm>
          <a:prstGeom prst="rect">
            <a:avLst/>
          </a:prstGeom>
          <a:solidFill>
            <a:srgbClr val="E6E7E8"/>
          </a:solidFill>
        </p:spPr>
        <p:txBody>
          <a:bodyPr vert="horz" wrap="square" lIns="0" tIns="13970" rIns="0" bIns="0" rtlCol="0">
            <a:spAutoFit/>
          </a:bodyPr>
          <a:lstStyle/>
          <a:p>
            <a:pPr marL="71755" algn="l">
              <a:lnSpc>
                <a:spcPts val="1225"/>
              </a:lnSpc>
              <a:buClrTx/>
              <a:buSzTx/>
              <a:buFontTx/>
            </a:pPr>
            <a:r>
              <a:rPr lang="en-US" sz="1100" i="1" kern="0" dirty="0">
                <a:solidFill>
                  <a:srgbClr val="231F20"/>
                </a:solidFill>
                <a:uFillTx/>
                <a:latin typeface="Ebrima" panose="02000000000000000000" pitchFamily="2" charset="0"/>
                <a:ea typeface="Ebrima" panose="02000000000000000000" pitchFamily="2" charset="0"/>
                <a:cs typeface="Ebrima" panose="02000000000000000000" pitchFamily="2" charset="0"/>
              </a:rPr>
              <a:t>12.00 - 13.30	</a:t>
            </a:r>
            <a:r>
              <a:rPr lang="en-US" sz="1100" b="1" i="1" kern="0" dirty="0">
                <a:solidFill>
                  <a:srgbClr val="231F20"/>
                </a:solidFill>
                <a:uFillTx/>
                <a:latin typeface="Ebrima" panose="02000000000000000000" pitchFamily="2" charset="0"/>
                <a:ea typeface="Ebrima" panose="02000000000000000000" pitchFamily="2" charset="0"/>
                <a:cs typeface="Ebrima" panose="02000000000000000000" pitchFamily="2" charset="0"/>
              </a:rPr>
              <a:t>Panel 2:</a:t>
            </a:r>
            <a:r>
              <a:rPr lang="en-US" sz="1100" i="1" kern="0" dirty="0">
                <a:solidFill>
                  <a:srgbClr val="231F20"/>
                </a:solidFill>
                <a:uFillTx/>
                <a:latin typeface="Ebrima" panose="02000000000000000000" pitchFamily="2" charset="0"/>
                <a:ea typeface="Ebrima" panose="02000000000000000000" pitchFamily="2" charset="0"/>
                <a:cs typeface="Ebrima" panose="02000000000000000000" pitchFamily="2" charset="0"/>
              </a:rPr>
              <a:t> The Interplay between Domestic and International Laws in Pandemic Risk Management</a:t>
            </a:r>
          </a:p>
        </p:txBody>
      </p:sp>
      <p:sp>
        <p:nvSpPr>
          <p:cNvPr id="381" name="object 15"/>
          <p:cNvSpPr txBox="1"/>
          <p:nvPr/>
        </p:nvSpPr>
        <p:spPr>
          <a:xfrm>
            <a:off x="5974936" y="2406229"/>
            <a:ext cx="4752340" cy="170815"/>
          </a:xfrm>
          <a:prstGeom prst="rect">
            <a:avLst/>
          </a:prstGeom>
          <a:solidFill>
            <a:srgbClr val="E6E7E8"/>
          </a:solidFill>
        </p:spPr>
        <p:txBody>
          <a:bodyPr vert="horz" wrap="square" lIns="0" tIns="13970" rIns="0" bIns="0" rtlCol="0">
            <a:spAutoFit/>
          </a:bodyPr>
          <a:lstStyle/>
          <a:p>
            <a:pPr marL="71755">
              <a:lnSpc>
                <a:spcPts val="1225"/>
              </a:lnSpc>
            </a:pPr>
            <a:r>
              <a:rPr lang="en-US" sz="1100" i="1" kern="0" dirty="0">
                <a:solidFill>
                  <a:srgbClr val="231F20"/>
                </a:solidFill>
                <a:uFillTx/>
                <a:latin typeface="Ebrima" panose="02000000000000000000" pitchFamily="2" charset="0"/>
                <a:ea typeface="Ebrima" panose="02000000000000000000" pitchFamily="2" charset="0"/>
                <a:cs typeface="Ebrima" panose="02000000000000000000" pitchFamily="2" charset="0"/>
              </a:rPr>
              <a:t>13.30 - 15.00	Lunch Break</a:t>
            </a:r>
          </a:p>
        </p:txBody>
      </p:sp>
      <p:sp>
        <p:nvSpPr>
          <p:cNvPr id="3" name="Rettangolo 2"/>
          <p:cNvSpPr/>
          <p:nvPr/>
        </p:nvSpPr>
        <p:spPr>
          <a:xfrm>
            <a:off x="563053" y="1749464"/>
            <a:ext cx="4908576" cy="2553335"/>
          </a:xfrm>
          <a:prstGeom prst="rect">
            <a:avLst/>
          </a:prstGeom>
        </p:spPr>
        <p:txBody>
          <a:bodyPr wrap="square">
            <a:spAutoFit/>
          </a:bodyPr>
          <a:lstStyle/>
          <a:p>
            <a:pPr algn="just">
              <a:spcAft>
                <a:spcPts val="0"/>
              </a:spcAft>
            </a:pPr>
            <a:r>
              <a:rPr lang="en-GB" sz="1000" dirty="0">
                <a:latin typeface="Calibri" panose="020F0502020204030204" pitchFamily="34" charset="0"/>
                <a:ea typeface="Tahoma" panose="020B0604030504040204" pitchFamily="34" charset="0"/>
                <a:cs typeface="Calibri" panose="020F0502020204030204" pitchFamily="34" charset="0"/>
              </a:rPr>
              <a:t>This part of the Conference is aimed at presenting </a:t>
            </a:r>
            <a:r>
              <a:rPr lang="en-GB" sz="1000" spc="-25" dirty="0">
                <a:solidFill>
                  <a:srgbClr val="231F20"/>
                </a:solidFill>
                <a:latin typeface="Calibri" panose="020F0502020204030204" pitchFamily="34" charset="0"/>
                <a:cs typeface="Calibri" panose="020F0502020204030204" pitchFamily="34" charset="0"/>
              </a:rPr>
              <a:t>the main </a:t>
            </a:r>
            <a:r>
              <a:rPr lang="en-GB" sz="1000" dirty="0">
                <a:latin typeface="Calibri" panose="020F0502020204030204" pitchFamily="34" charset="0"/>
                <a:ea typeface="Tahoma" panose="020B0604030504040204" pitchFamily="34" charset="0"/>
                <a:cs typeface="Calibri" panose="020F0502020204030204" pitchFamily="34" charset="0"/>
              </a:rPr>
              <a:t>results of the </a:t>
            </a:r>
            <a:r>
              <a:rPr lang="en-GB" sz="1000" i="1" dirty="0">
                <a:latin typeface="Calibri" panose="020F0502020204030204" pitchFamily="34" charset="0"/>
                <a:ea typeface="Tahoma" panose="020B0604030504040204" pitchFamily="34" charset="0"/>
                <a:cs typeface="Calibri" panose="020F0502020204030204" pitchFamily="34" charset="0"/>
              </a:rPr>
              <a:t>COVID19 Litigation Project</a:t>
            </a:r>
            <a:r>
              <a:rPr lang="en-GB" sz="1000" dirty="0">
                <a:latin typeface="Calibri" panose="020F0502020204030204" pitchFamily="34" charset="0"/>
                <a:ea typeface="Tahoma" panose="020B0604030504040204" pitchFamily="34" charset="0"/>
                <a:cs typeface="Calibri" panose="020F0502020204030204" pitchFamily="34" charset="0"/>
              </a:rPr>
              <a:t>, coordinated by the University of Trento with the financial support of WHO, the participation of eight project partners in different world regions, and the contribution of a wide network of judges and scholars around the globe. The Project revolves around the COVID19 Litigation Database, collecting </a:t>
            </a:r>
            <a:r>
              <a:rPr lang="en-GB" sz="1000" spc="-25" dirty="0">
                <a:solidFill>
                  <a:srgbClr val="231F20"/>
                </a:solidFill>
                <a:latin typeface="Calibri" panose="020F0502020204030204" pitchFamily="34" charset="0"/>
                <a:cs typeface="Calibri" panose="020F0502020204030204" pitchFamily="34" charset="0"/>
              </a:rPr>
              <a:t>almost 2000 </a:t>
            </a:r>
            <a:r>
              <a:rPr lang="en-GB" sz="1000" dirty="0">
                <a:latin typeface="Calibri" panose="020F0502020204030204" pitchFamily="34" charset="0"/>
                <a:ea typeface="Tahoma" panose="020B0604030504040204" pitchFamily="34" charset="0"/>
                <a:cs typeface="Calibri" panose="020F0502020204030204" pitchFamily="34" charset="0"/>
              </a:rPr>
              <a:t>cases decided in all continents’ courts in the field of fundamental rights affected by public health measures during the COVID19 pandemic. It is aimed to provide policy makers, judges and scholars with a tool for comparative legal analysis.  </a:t>
            </a:r>
            <a:endParaRPr lang="it-IT" sz="1000" dirty="0">
              <a:latin typeface="Calibri" panose="020F0502020204030204" pitchFamily="34" charset="0"/>
              <a:ea typeface="Tahoma" panose="020B0604030504040204" pitchFamily="34" charset="0"/>
              <a:cs typeface="Calibri" panose="020F0502020204030204" pitchFamily="34" charset="0"/>
            </a:endParaRPr>
          </a:p>
          <a:p>
            <a:pPr algn="just">
              <a:spcAft>
                <a:spcPts val="0"/>
              </a:spcAft>
            </a:pPr>
            <a:r>
              <a:rPr lang="en-GB" sz="1000" dirty="0">
                <a:latin typeface="Calibri" panose="020F0502020204030204" pitchFamily="34" charset="0"/>
                <a:ea typeface="Tahoma" panose="020B0604030504040204" pitchFamily="34" charset="0"/>
                <a:cs typeface="Calibri" panose="020F0502020204030204" pitchFamily="34" charset="0"/>
              </a:rPr>
              <a:t>The panels will involve </a:t>
            </a:r>
            <a:r>
              <a:rPr lang="en-GB" sz="1000" spc="-25" dirty="0">
                <a:solidFill>
                  <a:srgbClr val="231F20"/>
                </a:solidFill>
                <a:latin typeface="Calibri" panose="020F0502020204030204" pitchFamily="34" charset="0"/>
                <a:cs typeface="Calibri" panose="020F0502020204030204" pitchFamily="34" charset="0"/>
              </a:rPr>
              <a:t>scholars, representatives </a:t>
            </a:r>
            <a:r>
              <a:rPr lang="en-GB" sz="1000" dirty="0">
                <a:latin typeface="Calibri" panose="020F0502020204030204" pitchFamily="34" charset="0"/>
                <a:ea typeface="Tahoma" panose="020B0604030504040204" pitchFamily="34" charset="0"/>
                <a:cs typeface="Calibri" panose="020F0502020204030204" pitchFamily="34" charset="0"/>
              </a:rPr>
              <a:t>of international institutions </a:t>
            </a:r>
            <a:r>
              <a:rPr lang="en-GB" sz="1000" spc="-25" dirty="0">
                <a:solidFill>
                  <a:srgbClr val="231F20"/>
                </a:solidFill>
                <a:latin typeface="Calibri" panose="020F0502020204030204" pitchFamily="34" charset="0"/>
                <a:cs typeface="Calibri" panose="020F0502020204030204" pitchFamily="34" charset="0"/>
              </a:rPr>
              <a:t>and </a:t>
            </a:r>
            <a:r>
              <a:rPr lang="en-GB" sz="1000" dirty="0">
                <a:latin typeface="Calibri" panose="020F0502020204030204" pitchFamily="34" charset="0"/>
                <a:ea typeface="Tahoma" panose="020B0604030504040204" pitchFamily="34" charset="0"/>
                <a:cs typeface="Calibri" panose="020F0502020204030204" pitchFamily="34" charset="0"/>
              </a:rPr>
              <a:t>supreme courts judges, to discuss whether and how the rule of law and due protection of fundamental rights shall forge public choices and policy decision-making in times of health crises and to what extent judicial decisions may contribute to such balancing.</a:t>
            </a:r>
            <a:endParaRPr lang="it-IT" sz="1000" dirty="0">
              <a:latin typeface="Calibri" panose="020F0502020204030204" pitchFamily="34" charset="0"/>
              <a:ea typeface="Tahoma" panose="020B0604030504040204" pitchFamily="34" charset="0"/>
              <a:cs typeface="Calibri" panose="020F0502020204030204" pitchFamily="34" charset="0"/>
            </a:endParaRPr>
          </a:p>
          <a:p>
            <a:pPr algn="just">
              <a:spcAft>
                <a:spcPts val="0"/>
              </a:spcAft>
            </a:pPr>
            <a:r>
              <a:rPr lang="en-GB" sz="1000" dirty="0">
                <a:latin typeface="Calibri" panose="020F0502020204030204" pitchFamily="34" charset="0"/>
                <a:ea typeface="Tahoma" panose="020B0604030504040204" pitchFamily="34" charset="0"/>
                <a:cs typeface="Calibri" panose="020F0502020204030204" pitchFamily="34" charset="0"/>
              </a:rPr>
              <a:t>The interplay between domestic and international laws in pandemic risk management, the role of judicial review in the protection of fundamental rights, the impact of health crises on the most vulnerable ones, will be among the topics addressed during this part of the Conference and provoking an interdisciplinary and inter-professional debate.</a:t>
            </a:r>
          </a:p>
        </p:txBody>
      </p:sp>
      <p:sp>
        <p:nvSpPr>
          <p:cNvPr id="41" name="object 7"/>
          <p:cNvSpPr txBox="1"/>
          <p:nvPr/>
        </p:nvSpPr>
        <p:spPr>
          <a:xfrm>
            <a:off x="627836" y="507504"/>
            <a:ext cx="4752340" cy="358047"/>
          </a:xfrm>
          <a:prstGeom prst="rect">
            <a:avLst/>
          </a:prstGeom>
          <a:solidFill>
            <a:srgbClr val="A0DAEF"/>
          </a:solidFill>
        </p:spPr>
        <p:txBody>
          <a:bodyPr vert="horz" wrap="square" lIns="0" tIns="12700" rIns="0" bIns="0" rtlCol="0">
            <a:spAutoFit/>
          </a:bodyPr>
          <a:lstStyle/>
          <a:p>
            <a:pPr marL="71755">
              <a:lnSpc>
                <a:spcPct val="100000"/>
              </a:lnSpc>
              <a:spcBef>
                <a:spcPts val="100"/>
              </a:spcBef>
              <a:tabLst>
                <a:tab pos="1833880" algn="l"/>
              </a:tabLst>
            </a:pPr>
            <a:r>
              <a:rPr lang="en-US" sz="1080" b="1" spc="120" dirty="0">
                <a:latin typeface="Ebrima" panose="02000000000000000000" pitchFamily="2" charset="0"/>
                <a:ea typeface="Ebrima" panose="02000000000000000000" pitchFamily="2" charset="0"/>
                <a:cs typeface="Ebrima" panose="02000000000000000000" pitchFamily="2" charset="0"/>
              </a:rPr>
              <a:t>Tuesday, November 29, 2022 – h 09.00-18.30</a:t>
            </a:r>
          </a:p>
          <a:p>
            <a:pPr marL="71755">
              <a:lnSpc>
                <a:spcPct val="100000"/>
              </a:lnSpc>
              <a:spcBef>
                <a:spcPts val="100"/>
              </a:spcBef>
              <a:tabLst>
                <a:tab pos="1833880" algn="l"/>
              </a:tabLst>
            </a:pPr>
            <a:r>
              <a:rPr lang="en-US" sz="1080" b="1" spc="120" dirty="0">
                <a:latin typeface="Ebrima" panose="02000000000000000000" pitchFamily="2" charset="0"/>
                <a:ea typeface="Ebrima" panose="02000000000000000000" pitchFamily="2" charset="0"/>
                <a:cs typeface="Ebrima" panose="02000000000000000000" pitchFamily="2" charset="0"/>
              </a:rPr>
              <a:t>Faculty of Law</a:t>
            </a:r>
            <a:endParaRPr lang="en-US" sz="1080" dirty="0">
              <a:latin typeface="Ebrima" panose="02000000000000000000" pitchFamily="2" charset="0"/>
              <a:ea typeface="Ebrima" panose="02000000000000000000" pitchFamily="2" charset="0"/>
              <a:cs typeface="Ebrima" panose="02000000000000000000" pitchFamily="2" charset="0"/>
            </a:endParaRPr>
          </a:p>
        </p:txBody>
      </p:sp>
      <p:sp>
        <p:nvSpPr>
          <p:cNvPr id="42" name="object 7"/>
          <p:cNvSpPr txBox="1"/>
          <p:nvPr/>
        </p:nvSpPr>
        <p:spPr>
          <a:xfrm>
            <a:off x="627836" y="865551"/>
            <a:ext cx="4752340" cy="333425"/>
          </a:xfrm>
          <a:prstGeom prst="rect">
            <a:avLst/>
          </a:prstGeom>
          <a:solidFill>
            <a:schemeClr val="bg1">
              <a:lumMod val="85000"/>
            </a:schemeClr>
          </a:solidFill>
        </p:spPr>
        <p:txBody>
          <a:bodyPr vert="horz" wrap="square" lIns="0" tIns="12700" rIns="0" bIns="0" rtlCol="0">
            <a:spAutoFit/>
          </a:bodyPr>
          <a:lstStyle/>
          <a:p>
            <a:pPr marL="71755">
              <a:lnSpc>
                <a:spcPct val="100000"/>
              </a:lnSpc>
              <a:spcBef>
                <a:spcPts val="100"/>
              </a:spcBef>
              <a:tabLst>
                <a:tab pos="1833880" algn="l"/>
              </a:tabLst>
            </a:pPr>
            <a:r>
              <a:rPr lang="en-US" sz="1000" b="1" spc="120" dirty="0">
                <a:ea typeface="Ebrima" panose="02000000000000000000" pitchFamily="2" charset="0"/>
                <a:cs typeface="Ebrima" panose="02000000000000000000" pitchFamily="2" charset="0"/>
              </a:rPr>
              <a:t>Faculty of Law – Sala </a:t>
            </a:r>
            <a:r>
              <a:rPr lang="en-US" sz="1000" b="1" spc="120" dirty="0" err="1">
                <a:ea typeface="Ebrima" panose="02000000000000000000" pitchFamily="2" charset="0"/>
                <a:cs typeface="Ebrima" panose="02000000000000000000" pitchFamily="2" charset="0"/>
              </a:rPr>
              <a:t>Conferenze</a:t>
            </a:r>
            <a:r>
              <a:rPr lang="en-US" sz="1000" b="1" spc="120" dirty="0">
                <a:ea typeface="Ebrima" panose="02000000000000000000" pitchFamily="2" charset="0"/>
                <a:cs typeface="Ebrima" panose="02000000000000000000" pitchFamily="2" charset="0"/>
              </a:rPr>
              <a:t> ‘</a:t>
            </a:r>
            <a:r>
              <a:rPr lang="en-US" sz="1000" b="1" spc="120" dirty="0" err="1">
                <a:ea typeface="Ebrima" panose="02000000000000000000" pitchFamily="2" charset="0"/>
                <a:cs typeface="Ebrima" panose="02000000000000000000" pitchFamily="2" charset="0"/>
              </a:rPr>
              <a:t>Fulvio</a:t>
            </a:r>
            <a:r>
              <a:rPr lang="en-US" sz="1000" b="1" spc="120" dirty="0">
                <a:ea typeface="Ebrima" panose="02000000000000000000" pitchFamily="2" charset="0"/>
                <a:cs typeface="Ebrima" panose="02000000000000000000" pitchFamily="2" charset="0"/>
              </a:rPr>
              <a:t> </a:t>
            </a:r>
            <a:r>
              <a:rPr lang="en-US" sz="1000" b="1" spc="120" dirty="0" err="1">
                <a:ea typeface="Ebrima" panose="02000000000000000000" pitchFamily="2" charset="0"/>
                <a:cs typeface="Ebrima" panose="02000000000000000000" pitchFamily="2" charset="0"/>
              </a:rPr>
              <a:t>Zuelli</a:t>
            </a:r>
            <a:r>
              <a:rPr lang="en-US" sz="1000" b="1" spc="120" dirty="0">
                <a:ea typeface="Ebrima" panose="02000000000000000000" pitchFamily="2" charset="0"/>
                <a:cs typeface="Ebrima" panose="02000000000000000000" pitchFamily="2" charset="0"/>
              </a:rPr>
              <a:t>’</a:t>
            </a:r>
          </a:p>
          <a:p>
            <a:pPr marL="71755">
              <a:lnSpc>
                <a:spcPct val="100000"/>
              </a:lnSpc>
              <a:spcBef>
                <a:spcPts val="100"/>
              </a:spcBef>
              <a:tabLst>
                <a:tab pos="1833880" algn="l"/>
              </a:tabLst>
            </a:pPr>
            <a:r>
              <a:rPr lang="en-US" sz="1000" b="1" spc="120" dirty="0">
                <a:ea typeface="Ebrima" panose="02000000000000000000" pitchFamily="2" charset="0"/>
                <a:cs typeface="Ebrima" panose="02000000000000000000" pitchFamily="2" charset="0"/>
              </a:rPr>
              <a:t>Via Giuseppe</a:t>
            </a:r>
            <a:r>
              <a:rPr lang="en-US" sz="1000" spc="120" dirty="0">
                <a:ea typeface="Ebrima" panose="02000000000000000000" pitchFamily="2" charset="0"/>
                <a:cs typeface="Ebrima" panose="02000000000000000000" pitchFamily="2" charset="0"/>
              </a:rPr>
              <a:t> </a:t>
            </a:r>
            <a:r>
              <a:rPr lang="en-US" sz="1000" b="1" spc="120" dirty="0">
                <a:ea typeface="Ebrima" panose="02000000000000000000" pitchFamily="2" charset="0"/>
                <a:cs typeface="Ebrima" panose="02000000000000000000" pitchFamily="2" charset="0"/>
              </a:rPr>
              <a:t>Verdi, 53 Trento</a:t>
            </a:r>
            <a:endParaRPr lang="en-US" sz="1000" dirty="0">
              <a:ea typeface="Ebrima" panose="02000000000000000000" pitchFamily="2" charset="0"/>
              <a:cs typeface="Ebrima" panose="02000000000000000000" pitchFamily="2" charset="0"/>
            </a:endParaRPr>
          </a:p>
        </p:txBody>
      </p:sp>
      <p:sp>
        <p:nvSpPr>
          <p:cNvPr id="25" name="CasellaDiTesto 24"/>
          <p:cNvSpPr txBox="1"/>
          <p:nvPr/>
        </p:nvSpPr>
        <p:spPr>
          <a:xfrm>
            <a:off x="636726" y="1277357"/>
            <a:ext cx="5879591" cy="706755"/>
          </a:xfrm>
          <a:prstGeom prst="rect">
            <a:avLst/>
          </a:prstGeom>
          <a:noFill/>
        </p:spPr>
        <p:txBody>
          <a:bodyPr wrap="square" rtlCol="0">
            <a:spAutoFit/>
          </a:bodyPr>
          <a:lstStyle/>
          <a:p>
            <a:pPr marR="1340485" algn="just" defTabSz="179705">
              <a:tabLst>
                <a:tab pos="3230245" algn="l"/>
              </a:tabLst>
            </a:pPr>
            <a:r>
              <a:rPr lang="en-US" sz="1100" i="1" spc="-40" dirty="0">
                <a:solidFill>
                  <a:schemeClr val="bg1"/>
                </a:solidFill>
                <a:latin typeface="Calibri" panose="020F0502020204030204" pitchFamily="34" charset="0"/>
                <a:ea typeface="Ebrima" panose="02000000000000000000" pitchFamily="2" charset="0"/>
                <a:cs typeface="Calibri" panose="020F0502020204030204" pitchFamily="34" charset="0"/>
              </a:rPr>
              <a:t>COVID-19 Litigation: </a:t>
            </a:r>
          </a:p>
          <a:p>
            <a:pPr marR="1340485" algn="just" defTabSz="0"/>
            <a:r>
              <a:rPr lang="en-US" sz="1100" i="1" spc="-40" dirty="0">
                <a:solidFill>
                  <a:schemeClr val="bg1"/>
                </a:solidFill>
                <a:latin typeface="Calibri" panose="020F0502020204030204" pitchFamily="34" charset="0"/>
                <a:ea typeface="Ebrima" panose="02000000000000000000" pitchFamily="2" charset="0"/>
                <a:cs typeface="Calibri" panose="020F0502020204030204" pitchFamily="34" charset="0"/>
              </a:rPr>
              <a:t>The Role of National and International Courts in Health Crisis Management</a:t>
            </a:r>
          </a:p>
          <a:p>
            <a:endParaRPr lang="it-IT" dirty="0">
              <a:latin typeface="Calibri" panose="020F0502020204030204" pitchFamily="34" charset="0"/>
              <a:cs typeface="Calibri" panose="020F0502020204030204" pitchFamily="34" charset="0"/>
            </a:endParaRPr>
          </a:p>
        </p:txBody>
      </p:sp>
      <p:sp>
        <p:nvSpPr>
          <p:cNvPr id="11" name="object 11"/>
          <p:cNvSpPr txBox="1"/>
          <p:nvPr/>
        </p:nvSpPr>
        <p:spPr>
          <a:xfrm>
            <a:off x="5962015" y="2692526"/>
            <a:ext cx="4752340" cy="313690"/>
          </a:xfrm>
          <a:prstGeom prst="rect">
            <a:avLst/>
          </a:prstGeom>
          <a:solidFill>
            <a:srgbClr val="E6E7E8"/>
          </a:solidFill>
        </p:spPr>
        <p:txBody>
          <a:bodyPr vert="horz" wrap="square" lIns="0" tIns="0" rIns="0" bIns="0" rtlCol="0">
            <a:spAutoFit/>
          </a:bodyPr>
          <a:lstStyle/>
          <a:p>
            <a:pPr marL="71755" algn="l">
              <a:lnSpc>
                <a:spcPts val="1225"/>
              </a:lnSpc>
              <a:buClrTx/>
              <a:buSzTx/>
              <a:buFontTx/>
            </a:pPr>
            <a:r>
              <a:rPr lang="en-US" sz="1100" i="1" spc="-40" dirty="0">
                <a:solidFill>
                  <a:srgbClr val="231F20"/>
                </a:solidFill>
                <a:latin typeface="Ebrima" panose="02000000000000000000" pitchFamily="2" charset="0"/>
                <a:ea typeface="Ebrima" panose="02000000000000000000" pitchFamily="2" charset="0"/>
                <a:cs typeface="Ebrima" panose="02000000000000000000" pitchFamily="2" charset="0"/>
              </a:rPr>
              <a:t>1</a:t>
            </a:r>
            <a:r>
              <a:rPr lang="en-US" sz="1100" i="1" kern="0" dirty="0">
                <a:solidFill>
                  <a:srgbClr val="231F20"/>
                </a:solidFill>
                <a:uFillTx/>
                <a:latin typeface="Ebrima" panose="02000000000000000000" pitchFamily="2" charset="0"/>
                <a:ea typeface="Ebrima" panose="02000000000000000000" pitchFamily="2" charset="0"/>
                <a:cs typeface="Ebrima" panose="02000000000000000000" pitchFamily="2" charset="0"/>
              </a:rPr>
              <a:t>5.00 - 16.30	</a:t>
            </a:r>
            <a:r>
              <a:rPr lang="en-US" sz="1100" b="1" i="1" kern="0" dirty="0">
                <a:solidFill>
                  <a:srgbClr val="231F20"/>
                </a:solidFill>
                <a:uFillTx/>
                <a:latin typeface="Ebrima" panose="02000000000000000000" pitchFamily="2" charset="0"/>
                <a:ea typeface="Ebrima" panose="02000000000000000000" pitchFamily="2" charset="0"/>
                <a:cs typeface="Ebrima" panose="02000000000000000000" pitchFamily="2" charset="0"/>
              </a:rPr>
              <a:t>Panel 3:</a:t>
            </a:r>
            <a:r>
              <a:rPr lang="en-US" sz="1100" i="1" kern="0" dirty="0">
                <a:solidFill>
                  <a:srgbClr val="231F20"/>
                </a:solidFill>
                <a:uFillTx/>
                <a:latin typeface="Ebrima" panose="02000000000000000000" pitchFamily="2" charset="0"/>
                <a:ea typeface="Ebrima" panose="02000000000000000000" pitchFamily="2" charset="0"/>
                <a:cs typeface="Ebrima" panose="02000000000000000000" pitchFamily="2" charset="0"/>
              </a:rPr>
              <a:t> The Role of National and International Courts in Time of Crisis:  Judicial Review and the Protection of Fundamental Rights</a:t>
            </a:r>
          </a:p>
        </p:txBody>
      </p:sp>
      <p:sp>
        <p:nvSpPr>
          <p:cNvPr id="12" name="object 12"/>
          <p:cNvSpPr txBox="1"/>
          <p:nvPr/>
        </p:nvSpPr>
        <p:spPr>
          <a:xfrm>
            <a:off x="5974936" y="3073041"/>
            <a:ext cx="4752340" cy="1499870"/>
          </a:xfrm>
          <a:prstGeom prst="rect">
            <a:avLst/>
          </a:prstGeom>
        </p:spPr>
        <p:txBody>
          <a:bodyPr vert="horz" wrap="square" lIns="0" tIns="12700" rIns="0" bIns="0" rtlCol="0">
            <a:spAutoFit/>
          </a:bodyPr>
          <a:lstStyle/>
          <a:p>
            <a:pPr marL="12700">
              <a:lnSpc>
                <a:spcPct val="100000"/>
              </a:lnSpc>
              <a:spcBef>
                <a:spcPts val="100"/>
              </a:spcBef>
            </a:pPr>
            <a:r>
              <a:rPr lang="en-US" sz="900" i="1" dirty="0">
                <a:solidFill>
                  <a:srgbClr val="231F20"/>
                </a:solidFill>
                <a:latin typeface="Tahoma" panose="020B0604030504040204" pitchFamily="34" charset="0"/>
                <a:ea typeface="Tahoma" panose="020B0604030504040204" pitchFamily="34" charset="0"/>
                <a:cs typeface="Tahoma" panose="020B0604030504040204" pitchFamily="34" charset="0"/>
              </a:rPr>
              <a:t>Chair: </a:t>
            </a:r>
            <a:r>
              <a:rPr lang="en-US" sz="900" b="1" dirty="0">
                <a:solidFill>
                  <a:srgbClr val="231F20"/>
                </a:solidFill>
                <a:latin typeface="Tahoma" panose="020B0604030504040204" pitchFamily="34" charset="0"/>
                <a:ea typeface="Tahoma" panose="020B0604030504040204" pitchFamily="34" charset="0"/>
                <a:cs typeface="Tahoma" panose="020B0604030504040204" pitchFamily="34" charset="0"/>
              </a:rPr>
              <a:t>Fabrizio </a:t>
            </a:r>
            <a:r>
              <a:rPr lang="en-US" sz="900" b="1" dirty="0" err="1">
                <a:solidFill>
                  <a:srgbClr val="231F20"/>
                </a:solidFill>
                <a:latin typeface="Tahoma" panose="020B0604030504040204" pitchFamily="34" charset="0"/>
                <a:ea typeface="Tahoma" panose="020B0604030504040204" pitchFamily="34" charset="0"/>
                <a:cs typeface="Tahoma" panose="020B0604030504040204" pitchFamily="34" charset="0"/>
              </a:rPr>
              <a:t>Cafaggi</a:t>
            </a:r>
            <a:r>
              <a:rPr lang="en-US" sz="900" b="1" dirty="0">
                <a:solidFill>
                  <a:srgbClr val="231F20"/>
                </a:solidFill>
                <a:latin typeface="Tahoma" panose="020B0604030504040204" pitchFamily="34" charset="0"/>
                <a:ea typeface="Tahoma" panose="020B0604030504040204" pitchFamily="34" charset="0"/>
                <a:cs typeface="Tahoma" panose="020B0604030504040204" pitchFamily="34" charset="0"/>
              </a:rPr>
              <a:t> </a:t>
            </a:r>
            <a:r>
              <a:rPr lang="en-US" sz="900" dirty="0">
                <a:solidFill>
                  <a:srgbClr val="231F20"/>
                </a:solidFill>
                <a:latin typeface="Tahoma" panose="020B0604030504040204" pitchFamily="34" charset="0"/>
                <a:ea typeface="Tahoma" panose="020B0604030504040204" pitchFamily="34" charset="0"/>
                <a:cs typeface="Tahoma" panose="020B0604030504040204" pitchFamily="34" charset="0"/>
              </a:rPr>
              <a:t>(Italian Council of State)</a:t>
            </a:r>
          </a:p>
          <a:p>
            <a:pPr marL="12700">
              <a:lnSpc>
                <a:spcPct val="100000"/>
              </a:lnSpc>
              <a:spcBef>
                <a:spcPts val="100"/>
              </a:spcBef>
            </a:pPr>
            <a:r>
              <a:rPr lang="en-US" sz="900" i="1" dirty="0">
                <a:solidFill>
                  <a:srgbClr val="231F20"/>
                </a:solidFill>
                <a:latin typeface="Tahoma" panose="020B0604030504040204" pitchFamily="34" charset="0"/>
                <a:ea typeface="Tahoma" panose="020B0604030504040204" pitchFamily="34" charset="0"/>
                <a:cs typeface="Tahoma" panose="020B0604030504040204" pitchFamily="34" charset="0"/>
              </a:rPr>
              <a:t>Speakers</a:t>
            </a:r>
          </a:p>
          <a:p>
            <a:pPr marL="12700">
              <a:lnSpc>
                <a:spcPct val="100000"/>
              </a:lnSpc>
              <a:spcBef>
                <a:spcPts val="100"/>
              </a:spcBef>
            </a:pPr>
            <a:r>
              <a:rPr lang="en-US" sz="900" b="1" dirty="0">
                <a:solidFill>
                  <a:srgbClr val="231F20"/>
                </a:solidFill>
                <a:latin typeface="Tahoma" panose="020B0604030504040204" pitchFamily="34" charset="0"/>
                <a:ea typeface="Tahoma" panose="020B0604030504040204" pitchFamily="34" charset="0"/>
                <a:cs typeface="Tahoma" panose="020B0604030504040204" pitchFamily="34" charset="0"/>
              </a:rPr>
              <a:t>Justice Vincent </a:t>
            </a:r>
            <a:r>
              <a:rPr lang="en-US" sz="900" b="1" dirty="0" err="1">
                <a:solidFill>
                  <a:srgbClr val="231F20"/>
                </a:solidFill>
                <a:latin typeface="Tahoma" panose="020B0604030504040204" pitchFamily="34" charset="0"/>
                <a:ea typeface="Tahoma" panose="020B0604030504040204" pitchFamily="34" charset="0"/>
                <a:cs typeface="Tahoma" panose="020B0604030504040204" pitchFamily="34" charset="0"/>
              </a:rPr>
              <a:t>Hoong</a:t>
            </a:r>
            <a:r>
              <a:rPr lang="en-US" sz="900" b="1" dirty="0">
                <a:solidFill>
                  <a:srgbClr val="231F20"/>
                </a:solidFill>
                <a:latin typeface="Tahoma" panose="020B0604030504040204" pitchFamily="34" charset="0"/>
                <a:ea typeface="Tahoma" panose="020B0604030504040204" pitchFamily="34" charset="0"/>
                <a:cs typeface="Tahoma" panose="020B0604030504040204" pitchFamily="34" charset="0"/>
              </a:rPr>
              <a:t> </a:t>
            </a:r>
            <a:r>
              <a:rPr lang="en-US" sz="900" dirty="0">
                <a:solidFill>
                  <a:srgbClr val="231F20"/>
                </a:solidFill>
                <a:latin typeface="Tahoma" panose="020B0604030504040204" pitchFamily="34" charset="0"/>
                <a:ea typeface="Tahoma" panose="020B0604030504040204" pitchFamily="34" charset="0"/>
                <a:cs typeface="Tahoma" panose="020B0604030504040204" pitchFamily="34" charset="0"/>
              </a:rPr>
              <a:t>(Supreme Court of Singapore) </a:t>
            </a:r>
          </a:p>
          <a:p>
            <a:pPr marL="12700">
              <a:lnSpc>
                <a:spcPct val="100000"/>
              </a:lnSpc>
              <a:spcBef>
                <a:spcPts val="100"/>
              </a:spcBef>
            </a:pPr>
            <a:r>
              <a:rPr lang="en-US" sz="900" b="1" dirty="0">
                <a:solidFill>
                  <a:srgbClr val="231F20"/>
                </a:solidFill>
                <a:latin typeface="Tahoma" panose="020B0604030504040204" pitchFamily="34" charset="0"/>
                <a:ea typeface="Tahoma" panose="020B0604030504040204" pitchFamily="34" charset="0"/>
                <a:cs typeface="Tahoma" panose="020B0604030504040204" pitchFamily="34" charset="0"/>
              </a:rPr>
              <a:t>Edith Zeller </a:t>
            </a:r>
            <a:r>
              <a:rPr lang="en-US" sz="900" dirty="0">
                <a:solidFill>
                  <a:srgbClr val="231F20"/>
                </a:solidFill>
                <a:latin typeface="Tahoma" panose="020B0604030504040204" pitchFamily="34" charset="0"/>
                <a:ea typeface="Tahoma" panose="020B0604030504040204" pitchFamily="34" charset="0"/>
                <a:cs typeface="Tahoma" panose="020B0604030504040204" pitchFamily="34" charset="0"/>
              </a:rPr>
              <a:t>(Administrative Court of Vienna and President of the Association of European Administrative Judges)</a:t>
            </a:r>
          </a:p>
          <a:p>
            <a:pPr marL="12700">
              <a:spcBef>
                <a:spcPts val="100"/>
              </a:spcBef>
            </a:pPr>
            <a:r>
              <a:rPr lang="en-US" sz="900" b="1" spc="-25" dirty="0" err="1">
                <a:solidFill>
                  <a:srgbClr val="231F20"/>
                </a:solidFill>
                <a:latin typeface="Tahoma" panose="020B0604030504040204"/>
                <a:cs typeface="Tahoma" panose="020B0604030504040204"/>
              </a:rPr>
              <a:t>Ittai</a:t>
            </a:r>
            <a:r>
              <a:rPr lang="en-US" sz="900" b="1" spc="-25" dirty="0">
                <a:solidFill>
                  <a:srgbClr val="231F20"/>
                </a:solidFill>
                <a:latin typeface="Tahoma" panose="020B0604030504040204"/>
                <a:cs typeface="Tahoma" panose="020B0604030504040204"/>
              </a:rPr>
              <a:t> bar </a:t>
            </a:r>
            <a:r>
              <a:rPr lang="en-US" sz="900" b="1" spc="-25" dirty="0" err="1">
                <a:solidFill>
                  <a:srgbClr val="231F20"/>
                </a:solidFill>
                <a:latin typeface="Tahoma" panose="020B0604030504040204"/>
                <a:cs typeface="Tahoma" panose="020B0604030504040204"/>
              </a:rPr>
              <a:t>Siman</a:t>
            </a:r>
            <a:r>
              <a:rPr lang="en-US" sz="900" b="1" spc="-25" dirty="0">
                <a:solidFill>
                  <a:srgbClr val="231F20"/>
                </a:solidFill>
                <a:latin typeface="Tahoma" panose="020B0604030504040204"/>
                <a:cs typeface="Tahoma" panose="020B0604030504040204"/>
              </a:rPr>
              <a:t> tov </a:t>
            </a:r>
            <a:r>
              <a:rPr lang="en-US" sz="900" spc="-25" dirty="0">
                <a:solidFill>
                  <a:srgbClr val="231F20"/>
                </a:solidFill>
                <a:latin typeface="Tahoma" panose="020B0604030504040204"/>
                <a:cs typeface="Tahoma" panose="020B0604030504040204"/>
              </a:rPr>
              <a:t>(</a:t>
            </a:r>
            <a:r>
              <a:rPr lang="en-GB" altLang="it-IT" sz="900" spc="-25" dirty="0">
                <a:solidFill>
                  <a:srgbClr val="231F20"/>
                </a:solidFill>
                <a:latin typeface="Tahoma" panose="020B0604030504040204"/>
                <a:cs typeface="Tahoma" panose="020B0604030504040204"/>
              </a:rPr>
              <a:t>Bar-</a:t>
            </a:r>
            <a:r>
              <a:rPr lang="en-GB" altLang="it-IT" sz="900" spc="-25" dirty="0" err="1">
                <a:solidFill>
                  <a:srgbClr val="231F20"/>
                </a:solidFill>
                <a:latin typeface="Tahoma" panose="020B0604030504040204"/>
                <a:cs typeface="Tahoma" panose="020B0604030504040204"/>
              </a:rPr>
              <a:t>Ilan</a:t>
            </a:r>
            <a:r>
              <a:rPr lang="en-GB" altLang="it-IT" sz="900" spc="-25" dirty="0">
                <a:solidFill>
                  <a:srgbClr val="231F20"/>
                </a:solidFill>
                <a:latin typeface="Tahoma" panose="020B0604030504040204"/>
                <a:cs typeface="Tahoma" panose="020B0604030504040204"/>
              </a:rPr>
              <a:t> University)</a:t>
            </a:r>
            <a:endParaRPr lang="en-US" sz="900" spc="-25" dirty="0">
              <a:solidFill>
                <a:srgbClr val="231F20"/>
              </a:solidFill>
              <a:latin typeface="Tahoma" panose="020B0604030504040204"/>
              <a:cs typeface="Tahoma" panose="020B0604030504040204"/>
            </a:endParaRPr>
          </a:p>
          <a:p>
            <a:pPr marL="12700">
              <a:lnSpc>
                <a:spcPct val="100000"/>
              </a:lnSpc>
              <a:spcBef>
                <a:spcPts val="100"/>
              </a:spcBef>
            </a:pPr>
            <a:endParaRPr lang="en-US" sz="900" dirty="0">
              <a:solidFill>
                <a:srgbClr val="231F20"/>
              </a:solidFill>
              <a:latin typeface="Tahoma" panose="020B0604030504040204" pitchFamily="34" charset="0"/>
              <a:ea typeface="Tahoma" panose="020B0604030504040204" pitchFamily="34" charset="0"/>
              <a:cs typeface="Tahoma" panose="020B0604030504040204" pitchFamily="34" charset="0"/>
            </a:endParaRPr>
          </a:p>
          <a:p>
            <a:pPr marL="12700">
              <a:lnSpc>
                <a:spcPct val="100000"/>
              </a:lnSpc>
              <a:spcBef>
                <a:spcPts val="100"/>
              </a:spcBef>
            </a:pPr>
            <a:r>
              <a:rPr lang="en-US" sz="900" dirty="0">
                <a:solidFill>
                  <a:srgbClr val="231F20"/>
                </a:solidFill>
                <a:latin typeface="Tahoma" panose="020B0604030504040204" pitchFamily="34" charset="0"/>
                <a:ea typeface="Tahoma" panose="020B0604030504040204" pitchFamily="34" charset="0"/>
                <a:cs typeface="Tahoma" panose="020B0604030504040204" pitchFamily="34" charset="0"/>
              </a:rPr>
              <a:t>Q&amp;A (16.00 </a:t>
            </a:r>
            <a:r>
              <a:rPr lang="it-IT" altLang="en-US" sz="900" dirty="0">
                <a:solidFill>
                  <a:srgbClr val="231F20"/>
                </a:solidFill>
                <a:latin typeface="Tahoma" panose="020B0604030504040204" pitchFamily="34" charset="0"/>
                <a:ea typeface="Tahoma" panose="020B0604030504040204" pitchFamily="34" charset="0"/>
                <a:cs typeface="Tahoma" panose="020B0604030504040204" pitchFamily="34" charset="0"/>
              </a:rPr>
              <a:t>-</a:t>
            </a:r>
            <a:r>
              <a:rPr lang="en-US" sz="900" dirty="0">
                <a:solidFill>
                  <a:srgbClr val="231F20"/>
                </a:solidFill>
                <a:latin typeface="Tahoma" panose="020B0604030504040204" pitchFamily="34" charset="0"/>
                <a:ea typeface="Tahoma" panose="020B0604030504040204" pitchFamily="34" charset="0"/>
                <a:cs typeface="Tahoma" panose="020B0604030504040204" pitchFamily="34" charset="0"/>
              </a:rPr>
              <a:t> 16.30)</a:t>
            </a:r>
          </a:p>
          <a:p>
            <a:pPr marL="12700">
              <a:lnSpc>
                <a:spcPct val="100000"/>
              </a:lnSpc>
              <a:spcBef>
                <a:spcPts val="100"/>
              </a:spcBef>
            </a:pPr>
            <a:endParaRPr lang="en-US" sz="900" dirty="0">
              <a:solidFill>
                <a:srgbClr val="231F20"/>
              </a:solidFill>
              <a:latin typeface="Tahoma" panose="020B0604030504040204" pitchFamily="34" charset="0"/>
              <a:ea typeface="Tahoma" panose="020B0604030504040204" pitchFamily="34" charset="0"/>
              <a:cs typeface="Tahoma" panose="020B0604030504040204" pitchFamily="34" charset="0"/>
            </a:endParaRPr>
          </a:p>
          <a:p>
            <a:pPr marL="12700">
              <a:lnSpc>
                <a:spcPct val="100000"/>
              </a:lnSpc>
              <a:spcBef>
                <a:spcPts val="100"/>
              </a:spcBef>
            </a:pPr>
            <a:r>
              <a:rPr lang="en-US" sz="900" dirty="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Coffee break (16.30 </a:t>
            </a:r>
            <a:r>
              <a:rPr lang="it-IT" altLang="en-US" sz="900" dirty="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a:t>
            </a:r>
            <a:r>
              <a:rPr lang="en-US" sz="900" dirty="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 16.45)</a:t>
            </a:r>
          </a:p>
        </p:txBody>
      </p:sp>
      <p:sp>
        <p:nvSpPr>
          <p:cNvPr id="359" name="object 15"/>
          <p:cNvSpPr txBox="1"/>
          <p:nvPr/>
        </p:nvSpPr>
        <p:spPr>
          <a:xfrm>
            <a:off x="5976206" y="4680698"/>
            <a:ext cx="4752340" cy="327660"/>
          </a:xfrm>
          <a:prstGeom prst="rect">
            <a:avLst/>
          </a:prstGeom>
          <a:solidFill>
            <a:srgbClr val="E6E7E8"/>
          </a:solidFill>
        </p:spPr>
        <p:txBody>
          <a:bodyPr vert="horz" wrap="square" lIns="0" tIns="13970" rIns="0" bIns="0" rtlCol="0">
            <a:spAutoFit/>
          </a:bodyPr>
          <a:lstStyle/>
          <a:p>
            <a:pPr marL="71755" algn="l">
              <a:lnSpc>
                <a:spcPts val="1225"/>
              </a:lnSpc>
              <a:buClrTx/>
              <a:buSzTx/>
              <a:buFontTx/>
            </a:pPr>
            <a:r>
              <a:rPr lang="en-US" sz="1100" i="1" spc="-40" dirty="0">
                <a:solidFill>
                  <a:srgbClr val="231F20"/>
                </a:solidFill>
                <a:latin typeface="Ebrima" panose="02000000000000000000" pitchFamily="2" charset="0"/>
                <a:ea typeface="Ebrima" panose="02000000000000000000" pitchFamily="2" charset="0"/>
                <a:cs typeface="Ebrima" panose="02000000000000000000" pitchFamily="2" charset="0"/>
              </a:rPr>
              <a:t>1</a:t>
            </a:r>
            <a:r>
              <a:rPr lang="en-US" sz="1100" i="1" kern="0" dirty="0">
                <a:solidFill>
                  <a:srgbClr val="231F20"/>
                </a:solidFill>
                <a:uFillTx/>
                <a:latin typeface="Ebrima" panose="02000000000000000000" pitchFamily="2" charset="0"/>
                <a:ea typeface="Ebrima" panose="02000000000000000000" pitchFamily="2" charset="0"/>
                <a:cs typeface="Ebrima" panose="02000000000000000000" pitchFamily="2" charset="0"/>
              </a:rPr>
              <a:t>6.45 - 18.30	</a:t>
            </a:r>
            <a:r>
              <a:rPr lang="en-US" sz="1100" b="1" i="1" kern="0" dirty="0">
                <a:solidFill>
                  <a:srgbClr val="231F20"/>
                </a:solidFill>
                <a:uFillTx/>
                <a:latin typeface="Ebrima" panose="02000000000000000000" pitchFamily="2" charset="0"/>
                <a:ea typeface="Ebrima" panose="02000000000000000000" pitchFamily="2" charset="0"/>
                <a:cs typeface="Ebrima" panose="02000000000000000000" pitchFamily="2" charset="0"/>
              </a:rPr>
              <a:t>Panel 4</a:t>
            </a:r>
            <a:r>
              <a:rPr lang="en-US" sz="1100" i="1" kern="0" dirty="0">
                <a:solidFill>
                  <a:srgbClr val="231F20"/>
                </a:solidFill>
                <a:uFillTx/>
                <a:latin typeface="Ebrima" panose="02000000000000000000" pitchFamily="2" charset="0"/>
                <a:ea typeface="Ebrima" panose="02000000000000000000" pitchFamily="2" charset="0"/>
                <a:cs typeface="Ebrima" panose="02000000000000000000" pitchFamily="2" charset="0"/>
              </a:rPr>
              <a:t>: Public Health and Fundamental Rights between Old and New Vulnerabilities: Is a Conciliation Possible? </a:t>
            </a:r>
          </a:p>
        </p:txBody>
      </p:sp>
      <p:sp>
        <p:nvSpPr>
          <p:cNvPr id="360" name="object 18"/>
          <p:cNvSpPr txBox="1"/>
          <p:nvPr/>
        </p:nvSpPr>
        <p:spPr>
          <a:xfrm>
            <a:off x="5962015" y="5068908"/>
            <a:ext cx="4752340" cy="2410916"/>
          </a:xfrm>
          <a:prstGeom prst="rect">
            <a:avLst/>
          </a:prstGeom>
        </p:spPr>
        <p:txBody>
          <a:bodyPr vert="horz" wrap="square" lIns="0" tIns="12700" rIns="0" bIns="0" rtlCol="0">
            <a:spAutoFit/>
          </a:bodyPr>
          <a:lstStyle/>
          <a:p>
            <a:pPr marL="12700">
              <a:lnSpc>
                <a:spcPts val="1025"/>
              </a:lnSpc>
              <a:spcBef>
                <a:spcPts val="100"/>
              </a:spcBef>
            </a:pPr>
            <a:r>
              <a:rPr lang="it-IT" sz="900" i="1" spc="-25" dirty="0">
                <a:solidFill>
                  <a:srgbClr val="231F20"/>
                </a:solidFill>
                <a:latin typeface="Tahoma" panose="020B0604030504040204"/>
                <a:cs typeface="Tahoma" panose="020B0604030504040204"/>
              </a:rPr>
              <a:t>Chair: </a:t>
            </a:r>
            <a:r>
              <a:rPr lang="it-IT" sz="900" b="1" spc="-25" dirty="0">
                <a:solidFill>
                  <a:srgbClr val="231F20"/>
                </a:solidFill>
                <a:latin typeface="Tahoma" panose="020B0604030504040204"/>
                <a:cs typeface="Tahoma" panose="020B0604030504040204"/>
              </a:rPr>
              <a:t>Daniel </a:t>
            </a:r>
            <a:r>
              <a:rPr lang="it-IT" sz="900" b="1" spc="-25" dirty="0" err="1">
                <a:solidFill>
                  <a:srgbClr val="231F20"/>
                </a:solidFill>
                <a:latin typeface="Tahoma" panose="020B0604030504040204"/>
                <a:cs typeface="Tahoma" panose="020B0604030504040204"/>
              </a:rPr>
              <a:t>Hougendolber</a:t>
            </a:r>
            <a:r>
              <a:rPr lang="it-IT" sz="900" b="1" spc="-25" dirty="0">
                <a:solidFill>
                  <a:srgbClr val="231F20"/>
                </a:solidFill>
                <a:latin typeface="Tahoma" panose="020B0604030504040204"/>
                <a:cs typeface="Tahoma" panose="020B0604030504040204"/>
              </a:rPr>
              <a:t> </a:t>
            </a:r>
            <a:r>
              <a:rPr lang="it-IT" sz="900" spc="-25" dirty="0">
                <a:solidFill>
                  <a:srgbClr val="231F20"/>
                </a:solidFill>
                <a:latin typeface="Tahoma" panose="020B0604030504040204"/>
                <a:cs typeface="Tahoma" panose="020B0604030504040204"/>
              </a:rPr>
              <a:t>(World </a:t>
            </a:r>
            <a:r>
              <a:rPr lang="it-IT" sz="900" spc="-25" dirty="0" err="1">
                <a:solidFill>
                  <a:srgbClr val="231F20"/>
                </a:solidFill>
                <a:latin typeface="Tahoma" panose="020B0604030504040204"/>
                <a:cs typeface="Tahoma" panose="020B0604030504040204"/>
              </a:rPr>
              <a:t>Health</a:t>
            </a:r>
            <a:r>
              <a:rPr lang="it-IT" sz="900" spc="-25" dirty="0">
                <a:solidFill>
                  <a:srgbClr val="231F20"/>
                </a:solidFill>
                <a:latin typeface="Tahoma" panose="020B0604030504040204"/>
                <a:cs typeface="Tahoma" panose="020B0604030504040204"/>
              </a:rPr>
              <a:t> </a:t>
            </a:r>
            <a:r>
              <a:rPr lang="it-IT" sz="900" spc="-25" dirty="0" err="1">
                <a:solidFill>
                  <a:srgbClr val="231F20"/>
                </a:solidFill>
                <a:latin typeface="Tahoma" panose="020B0604030504040204"/>
                <a:cs typeface="Tahoma" panose="020B0604030504040204"/>
              </a:rPr>
              <a:t>Organisation</a:t>
            </a:r>
            <a:r>
              <a:rPr lang="it-IT" sz="900" spc="-25" dirty="0">
                <a:solidFill>
                  <a:srgbClr val="231F20"/>
                </a:solidFill>
                <a:latin typeface="Tahoma" panose="020B0604030504040204"/>
                <a:cs typeface="Tahoma" panose="020B0604030504040204"/>
              </a:rPr>
              <a:t>)</a:t>
            </a:r>
          </a:p>
          <a:p>
            <a:pPr marL="12700">
              <a:lnSpc>
                <a:spcPts val="1025"/>
              </a:lnSpc>
              <a:spcBef>
                <a:spcPts val="100"/>
              </a:spcBef>
            </a:pPr>
            <a:r>
              <a:rPr lang="it-IT" sz="900" i="1" spc="-25" dirty="0">
                <a:solidFill>
                  <a:srgbClr val="231F20"/>
                </a:solidFill>
                <a:latin typeface="Tahoma" panose="020B0604030504040204"/>
                <a:cs typeface="Tahoma" panose="020B0604030504040204"/>
              </a:rPr>
              <a:t>Speakers</a:t>
            </a:r>
          </a:p>
          <a:p>
            <a:pPr marL="12700">
              <a:lnSpc>
                <a:spcPts val="1025"/>
              </a:lnSpc>
              <a:spcBef>
                <a:spcPts val="100"/>
              </a:spcBef>
            </a:pPr>
            <a:r>
              <a:rPr lang="it-IT" sz="900" b="1" spc="-25" dirty="0">
                <a:solidFill>
                  <a:srgbClr val="231F20"/>
                </a:solidFill>
                <a:latin typeface="Tahoma" panose="020B0604030504040204"/>
                <a:cs typeface="Tahoma" panose="020B0604030504040204"/>
              </a:rPr>
              <a:t>Damian Chalmers </a:t>
            </a:r>
            <a:r>
              <a:rPr lang="it-IT" sz="900" spc="-25" dirty="0">
                <a:solidFill>
                  <a:srgbClr val="231F20"/>
                </a:solidFill>
                <a:latin typeface="Tahoma" panose="020B0604030504040204"/>
                <a:cs typeface="Tahoma" panose="020B0604030504040204"/>
              </a:rPr>
              <a:t>(National University of Singapore) </a:t>
            </a:r>
          </a:p>
          <a:p>
            <a:pPr marL="12700">
              <a:lnSpc>
                <a:spcPts val="1025"/>
              </a:lnSpc>
              <a:spcBef>
                <a:spcPts val="100"/>
              </a:spcBef>
            </a:pPr>
            <a:r>
              <a:rPr lang="it-IT" sz="900" b="1" spc="-25" dirty="0">
                <a:solidFill>
                  <a:srgbClr val="231F20"/>
                </a:solidFill>
                <a:latin typeface="Tahoma" panose="020B0604030504040204"/>
                <a:cs typeface="Tahoma" panose="020B0604030504040204"/>
              </a:rPr>
              <a:t>Natalia Rueda </a:t>
            </a:r>
            <a:r>
              <a:rPr lang="it-IT" sz="900" spc="-25" dirty="0">
                <a:solidFill>
                  <a:srgbClr val="231F20"/>
                </a:solidFill>
                <a:latin typeface="Tahoma" panose="020B0604030504040204"/>
                <a:cs typeface="Tahoma" panose="020B0604030504040204"/>
              </a:rPr>
              <a:t>(</a:t>
            </a:r>
            <a:r>
              <a:rPr lang="it-IT" sz="900" spc="-25" dirty="0" err="1">
                <a:solidFill>
                  <a:srgbClr val="231F20"/>
                </a:solidFill>
                <a:latin typeface="Tahoma" panose="020B0604030504040204"/>
                <a:cs typeface="Tahoma" panose="020B0604030504040204"/>
              </a:rPr>
              <a:t>Universidad</a:t>
            </a:r>
            <a:r>
              <a:rPr lang="it-IT" sz="900" spc="-25" dirty="0">
                <a:solidFill>
                  <a:srgbClr val="231F20"/>
                </a:solidFill>
                <a:latin typeface="Tahoma" panose="020B0604030504040204"/>
                <a:cs typeface="Tahoma" panose="020B0604030504040204"/>
              </a:rPr>
              <a:t> </a:t>
            </a:r>
            <a:r>
              <a:rPr lang="it-IT" sz="900" spc="-25" dirty="0" err="1">
                <a:solidFill>
                  <a:srgbClr val="231F20"/>
                </a:solidFill>
                <a:latin typeface="Tahoma" panose="020B0604030504040204"/>
                <a:cs typeface="Tahoma" panose="020B0604030504040204"/>
              </a:rPr>
              <a:t>Externado</a:t>
            </a:r>
            <a:r>
              <a:rPr lang="it-IT" sz="900" spc="-25" dirty="0">
                <a:solidFill>
                  <a:srgbClr val="231F20"/>
                </a:solidFill>
                <a:latin typeface="Tahoma" panose="020B0604030504040204"/>
                <a:cs typeface="Tahoma" panose="020B0604030504040204"/>
              </a:rPr>
              <a:t> de Colombia)</a:t>
            </a:r>
          </a:p>
          <a:p>
            <a:pPr marL="12700">
              <a:lnSpc>
                <a:spcPts val="1025"/>
              </a:lnSpc>
              <a:spcBef>
                <a:spcPts val="100"/>
              </a:spcBef>
            </a:pPr>
            <a:r>
              <a:rPr lang="it-IT" sz="900" b="1" spc="-25" dirty="0" err="1">
                <a:solidFill>
                  <a:srgbClr val="231F20"/>
                </a:solidFill>
                <a:latin typeface="Tahoma" panose="020B0604030504040204"/>
                <a:cs typeface="Tahoma" panose="020B0604030504040204"/>
              </a:rPr>
              <a:t>Bostjan</a:t>
            </a:r>
            <a:r>
              <a:rPr lang="it-IT" sz="900" b="1" spc="-25" dirty="0">
                <a:solidFill>
                  <a:srgbClr val="231F20"/>
                </a:solidFill>
                <a:latin typeface="Tahoma" panose="020B0604030504040204"/>
                <a:cs typeface="Tahoma" panose="020B0604030504040204"/>
              </a:rPr>
              <a:t> </a:t>
            </a:r>
            <a:r>
              <a:rPr lang="it-IT" sz="900" b="1" spc="-25" dirty="0" err="1">
                <a:solidFill>
                  <a:srgbClr val="231F20"/>
                </a:solidFill>
                <a:latin typeface="Tahoma" panose="020B0604030504040204"/>
                <a:cs typeface="Tahoma" panose="020B0604030504040204"/>
              </a:rPr>
              <a:t>Zalar</a:t>
            </a:r>
            <a:r>
              <a:rPr lang="it-IT" sz="900" b="1" spc="-25" dirty="0">
                <a:solidFill>
                  <a:srgbClr val="231F20"/>
                </a:solidFill>
                <a:latin typeface="Tahoma" panose="020B0604030504040204"/>
                <a:cs typeface="Tahoma" panose="020B0604030504040204"/>
              </a:rPr>
              <a:t> </a:t>
            </a:r>
            <a:r>
              <a:rPr lang="it-IT" sz="900" spc="-25" dirty="0">
                <a:solidFill>
                  <a:srgbClr val="231F20"/>
                </a:solidFill>
                <a:latin typeface="Tahoma" panose="020B0604030504040204" pitchFamily="34" charset="0"/>
                <a:ea typeface="Tahoma" panose="020B0604030504040204" pitchFamily="34" charset="0"/>
                <a:cs typeface="Tahoma" panose="020B0604030504040204" pitchFamily="34" charset="0"/>
              </a:rPr>
              <a:t>(</a:t>
            </a:r>
            <a:r>
              <a:rPr lang="en-GB" altLang="it-IT" sz="900" dirty="0">
                <a:latin typeface="Tahoma" panose="020B0604030504040204" pitchFamily="34" charset="0"/>
                <a:ea typeface="Tahoma" panose="020B0604030504040204" pitchFamily="34" charset="0"/>
                <a:cs typeface="Tahoma" panose="020B0604030504040204" pitchFamily="34" charset="0"/>
              </a:rPr>
              <a:t>High Court Judge at the Administrative Court of the Republic of Slovenia</a:t>
            </a:r>
            <a:r>
              <a:rPr lang="it-IT" sz="900" spc="-25" dirty="0">
                <a:solidFill>
                  <a:srgbClr val="231F20"/>
                </a:solidFill>
                <a:latin typeface="Tahoma" panose="020B0604030504040204" pitchFamily="34" charset="0"/>
                <a:ea typeface="Tahoma" panose="020B0604030504040204" pitchFamily="34" charset="0"/>
                <a:cs typeface="Tahoma" panose="020B0604030504040204" pitchFamily="34" charset="0"/>
              </a:rPr>
              <a:t>)</a:t>
            </a:r>
          </a:p>
          <a:p>
            <a:pPr marL="12700">
              <a:lnSpc>
                <a:spcPts val="1025"/>
              </a:lnSpc>
              <a:spcBef>
                <a:spcPts val="100"/>
              </a:spcBef>
            </a:pPr>
            <a:r>
              <a:rPr lang="it-IT" sz="900" b="1" spc="-25" dirty="0">
                <a:solidFill>
                  <a:srgbClr val="231F20"/>
                </a:solidFill>
                <a:latin typeface="Tahoma" panose="020B0604030504040204"/>
                <a:cs typeface="Tahoma" panose="020B0604030504040204"/>
              </a:rPr>
              <a:t>Tania Sebastian </a:t>
            </a:r>
            <a:r>
              <a:rPr lang="it-IT" sz="900" spc="-25" dirty="0">
                <a:solidFill>
                  <a:srgbClr val="231F20"/>
                </a:solidFill>
                <a:latin typeface="Tahoma" panose="020B0604030504040204"/>
                <a:cs typeface="Tahoma" panose="020B0604030504040204"/>
              </a:rPr>
              <a:t>(Vellore Institute of Technology)</a:t>
            </a:r>
          </a:p>
          <a:p>
            <a:pPr marL="12700">
              <a:lnSpc>
                <a:spcPts val="1025"/>
              </a:lnSpc>
              <a:spcBef>
                <a:spcPts val="100"/>
              </a:spcBef>
            </a:pPr>
            <a:r>
              <a:rPr lang="it-IT" sz="900" b="1" spc="-25" dirty="0">
                <a:solidFill>
                  <a:srgbClr val="231F20"/>
                </a:solidFill>
                <a:latin typeface="Tahoma" panose="020B0604030504040204"/>
                <a:cs typeface="Tahoma" panose="020B0604030504040204"/>
              </a:rPr>
              <a:t>Emmanuel </a:t>
            </a:r>
            <a:r>
              <a:rPr lang="it-IT" sz="900" b="1" spc="-25" dirty="0" err="1">
                <a:solidFill>
                  <a:srgbClr val="231F20"/>
                </a:solidFill>
                <a:latin typeface="Tahoma" panose="020B0604030504040204"/>
                <a:cs typeface="Tahoma" panose="020B0604030504040204"/>
              </a:rPr>
              <a:t>Kasimbazi</a:t>
            </a:r>
            <a:r>
              <a:rPr lang="it-IT" sz="900" b="1" spc="-25" dirty="0">
                <a:solidFill>
                  <a:srgbClr val="231F20"/>
                </a:solidFill>
                <a:latin typeface="Tahoma" panose="020B0604030504040204"/>
                <a:cs typeface="Tahoma" panose="020B0604030504040204"/>
              </a:rPr>
              <a:t> </a:t>
            </a:r>
            <a:r>
              <a:rPr lang="it-IT" sz="900" spc="-25" dirty="0">
                <a:solidFill>
                  <a:srgbClr val="231F20"/>
                </a:solidFill>
                <a:latin typeface="Tahoma" panose="020B0604030504040204"/>
                <a:cs typeface="Tahoma" panose="020B0604030504040204"/>
              </a:rPr>
              <a:t>(</a:t>
            </a:r>
            <a:r>
              <a:rPr lang="it-IT" sz="900" spc="-25" dirty="0" err="1">
                <a:solidFill>
                  <a:srgbClr val="231F20"/>
                </a:solidFill>
                <a:latin typeface="Tahoma" panose="020B0604030504040204"/>
                <a:cs typeface="Tahoma" panose="020B0604030504040204"/>
              </a:rPr>
              <a:t>Makerere</a:t>
            </a:r>
            <a:r>
              <a:rPr lang="it-IT" sz="900" spc="-25" dirty="0">
                <a:solidFill>
                  <a:srgbClr val="231F20"/>
                </a:solidFill>
                <a:latin typeface="Tahoma" panose="020B0604030504040204"/>
                <a:cs typeface="Tahoma" panose="020B0604030504040204"/>
              </a:rPr>
              <a:t> </a:t>
            </a:r>
            <a:r>
              <a:rPr lang="it-IT" sz="900" spc="-25" dirty="0" err="1">
                <a:solidFill>
                  <a:srgbClr val="231F20"/>
                </a:solidFill>
                <a:latin typeface="Tahoma" panose="020B0604030504040204"/>
                <a:cs typeface="Tahoma" panose="020B0604030504040204"/>
              </a:rPr>
              <a:t>University</a:t>
            </a:r>
            <a:r>
              <a:rPr lang="it-IT" sz="900" spc="-25" dirty="0">
                <a:solidFill>
                  <a:srgbClr val="231F20"/>
                </a:solidFill>
                <a:latin typeface="Tahoma" panose="020B0604030504040204"/>
                <a:cs typeface="Tahoma" panose="020B0604030504040204"/>
              </a:rPr>
              <a:t>) </a:t>
            </a:r>
          </a:p>
          <a:p>
            <a:pPr marL="12700">
              <a:lnSpc>
                <a:spcPts val="1025"/>
              </a:lnSpc>
              <a:spcBef>
                <a:spcPts val="100"/>
              </a:spcBef>
            </a:pPr>
            <a:endParaRPr lang="it-IT" sz="900" spc="-25" dirty="0">
              <a:solidFill>
                <a:srgbClr val="231F20"/>
              </a:solidFill>
              <a:latin typeface="Tahoma" panose="020B0604030504040204"/>
              <a:cs typeface="Tahoma" panose="020B0604030504040204"/>
            </a:endParaRPr>
          </a:p>
          <a:p>
            <a:pPr marL="12700">
              <a:lnSpc>
                <a:spcPts val="1025"/>
              </a:lnSpc>
              <a:spcBef>
                <a:spcPts val="100"/>
              </a:spcBef>
            </a:pPr>
            <a:r>
              <a:rPr lang="it-IT" sz="900" spc="-25" dirty="0">
                <a:solidFill>
                  <a:srgbClr val="231F20"/>
                </a:solidFill>
                <a:latin typeface="Tahoma" panose="020B0604030504040204"/>
                <a:cs typeface="Tahoma" panose="020B0604030504040204"/>
              </a:rPr>
              <a:t>Q&amp;A (18.00 - 18.30)</a:t>
            </a:r>
          </a:p>
          <a:p>
            <a:pPr marL="12700">
              <a:lnSpc>
                <a:spcPts val="1025"/>
              </a:lnSpc>
              <a:spcBef>
                <a:spcPts val="100"/>
              </a:spcBef>
            </a:pPr>
            <a:endParaRPr lang="it-IT" sz="900" spc="-25" dirty="0">
              <a:solidFill>
                <a:srgbClr val="231F20"/>
              </a:solidFill>
              <a:latin typeface="Tahoma" panose="020B0604030504040204"/>
              <a:cs typeface="Tahoma" panose="020B0604030504040204"/>
            </a:endParaRPr>
          </a:p>
          <a:p>
            <a:pPr algn="just"/>
            <a:endParaRPr lang="en-US" sz="900" dirty="0"/>
          </a:p>
          <a:p>
            <a:pPr algn="just"/>
            <a:endParaRPr lang="en-US" sz="800" dirty="0"/>
          </a:p>
          <a:p>
            <a:pPr algn="just"/>
            <a:r>
              <a:rPr lang="en-US" sz="800" dirty="0"/>
              <a:t>The following scholars, judges and Project Team members will take part in the Q&amp;A sessions: </a:t>
            </a:r>
            <a:r>
              <a:rPr lang="en-US" sz="800" b="1" dirty="0" err="1"/>
              <a:t>Anthi</a:t>
            </a:r>
            <a:r>
              <a:rPr lang="en-US" sz="800" dirty="0"/>
              <a:t> </a:t>
            </a:r>
            <a:r>
              <a:rPr lang="en-US" sz="800" b="1" dirty="0" err="1"/>
              <a:t>Beka</a:t>
            </a:r>
            <a:r>
              <a:rPr lang="en-US" sz="800" dirty="0"/>
              <a:t> (Legal </a:t>
            </a:r>
            <a:r>
              <a:rPr lang="en-US" sz="800" dirty="0" err="1"/>
              <a:t>Assisistant</a:t>
            </a:r>
            <a:r>
              <a:rPr lang="en-US" sz="800" dirty="0"/>
              <a:t> at the Court of Justice of the European Union)</a:t>
            </a:r>
            <a:r>
              <a:rPr lang="it-IT" sz="800" dirty="0"/>
              <a:t>, </a:t>
            </a:r>
            <a:r>
              <a:rPr lang="en-US" sz="800" b="1" dirty="0"/>
              <a:t>Elena </a:t>
            </a:r>
            <a:r>
              <a:rPr lang="en-US" sz="800" b="1" dirty="0" err="1"/>
              <a:t>Buoso</a:t>
            </a:r>
            <a:r>
              <a:rPr lang="en-US" sz="800" dirty="0"/>
              <a:t> (University of Padua), </a:t>
            </a:r>
            <a:r>
              <a:rPr lang="en-US" sz="800" b="1" dirty="0"/>
              <a:t>Elena </a:t>
            </a:r>
            <a:r>
              <a:rPr lang="en-US" sz="800" b="1" dirty="0" err="1"/>
              <a:t>Garbari</a:t>
            </a:r>
            <a:r>
              <a:rPr lang="en-US" sz="800" dirty="0"/>
              <a:t> (Administrative Tribunal of Lombardy, Brescia), </a:t>
            </a:r>
            <a:r>
              <a:rPr lang="en-US" sz="800" b="1" dirty="0"/>
              <a:t>Paolo </a:t>
            </a:r>
            <a:r>
              <a:rPr lang="en-US" sz="800" b="1" dirty="0" err="1"/>
              <a:t>Nasini</a:t>
            </a:r>
            <a:r>
              <a:rPr lang="en-US" sz="800" dirty="0"/>
              <a:t> (Tribunal of Treviso), </a:t>
            </a:r>
            <a:r>
              <a:rPr lang="en-US" sz="800" b="1" dirty="0"/>
              <a:t>Marco </a:t>
            </a:r>
            <a:r>
              <a:rPr lang="en-US" sz="800" b="1" dirty="0" err="1"/>
              <a:t>Nicolò</a:t>
            </a:r>
            <a:r>
              <a:rPr lang="en-US" sz="800" dirty="0"/>
              <a:t> (Covid19 Litigation Project Team), </a:t>
            </a:r>
            <a:r>
              <a:rPr lang="en-US" sz="800" b="1" dirty="0"/>
              <a:t>Chiara</a:t>
            </a:r>
            <a:r>
              <a:rPr lang="en-US" sz="800" dirty="0"/>
              <a:t> </a:t>
            </a:r>
            <a:r>
              <a:rPr lang="en-US" sz="800" b="1" dirty="0"/>
              <a:t>Patera</a:t>
            </a:r>
            <a:r>
              <a:rPr lang="en-US" sz="800" dirty="0"/>
              <a:t> (Covid19 Litigation Project Team), </a:t>
            </a:r>
            <a:r>
              <a:rPr lang="en-US" sz="800" b="1" dirty="0"/>
              <a:t>Federico </a:t>
            </a:r>
            <a:r>
              <a:rPr lang="en-US" sz="800" b="1" dirty="0" err="1"/>
              <a:t>Pistelli</a:t>
            </a:r>
            <a:r>
              <a:rPr lang="en-US" sz="800" dirty="0"/>
              <a:t> (University of Trento), </a:t>
            </a:r>
            <a:r>
              <a:rPr lang="en-US" sz="800" b="1" dirty="0"/>
              <a:t>Laura </a:t>
            </a:r>
            <a:r>
              <a:rPr lang="en-US" sz="800" b="1" dirty="0" err="1"/>
              <a:t>Piva</a:t>
            </a:r>
            <a:r>
              <a:rPr lang="en-US" sz="800" dirty="0"/>
              <a:t> (Covid19 Litigation Project Team), </a:t>
            </a:r>
            <a:r>
              <a:rPr lang="en-US" sz="800" b="1" dirty="0"/>
              <a:t>Elisa Scotti </a:t>
            </a:r>
            <a:r>
              <a:rPr lang="en-US" sz="800" dirty="0"/>
              <a:t>(Global Pandemic Network and University of Macerata)</a:t>
            </a:r>
            <a:r>
              <a:rPr lang="it-IT" sz="800" dirty="0"/>
              <a:t>, </a:t>
            </a:r>
            <a:r>
              <a:rPr lang="en-US" sz="800" b="1" dirty="0"/>
              <a:t>Rachel Tan </a:t>
            </a:r>
            <a:r>
              <a:rPr lang="en-US" sz="800" dirty="0"/>
              <a:t>(Deputy Registrar, Magistrate at the State Courts of Singapore)</a:t>
            </a:r>
            <a:r>
              <a:rPr lang="it-IT" sz="800" spc="-25" dirty="0">
                <a:solidFill>
                  <a:srgbClr val="231F20"/>
                </a:solidFill>
                <a:latin typeface="Tahoma" panose="020B0604030504040204"/>
                <a:cs typeface="Tahoma" panose="020B0604030504040204"/>
              </a:rPr>
              <a:t>.</a:t>
            </a:r>
            <a:endParaRPr lang="it-IT" sz="800" dirty="0"/>
          </a:p>
        </p:txBody>
      </p:sp>
      <p:sp>
        <p:nvSpPr>
          <p:cNvPr id="28" name="object 15">
            <a:extLst>
              <a:ext uri="{FF2B5EF4-FFF2-40B4-BE49-F238E27FC236}">
                <a16:creationId xmlns:a16="http://schemas.microsoft.com/office/drawing/2014/main" id="{62F8FA43-0F6C-449D-8277-9E0B3A562361}"/>
              </a:ext>
            </a:extLst>
          </p:cNvPr>
          <p:cNvSpPr txBox="1"/>
          <p:nvPr/>
        </p:nvSpPr>
        <p:spPr>
          <a:xfrm>
            <a:off x="5962015" y="6410325"/>
            <a:ext cx="4752340" cy="170815"/>
          </a:xfrm>
          <a:prstGeom prst="rect">
            <a:avLst/>
          </a:prstGeom>
          <a:solidFill>
            <a:srgbClr val="E6E7E8"/>
          </a:solidFill>
        </p:spPr>
        <p:txBody>
          <a:bodyPr vert="horz" wrap="square" lIns="0" tIns="13970" rIns="0" bIns="0" rtlCol="0">
            <a:spAutoFit/>
          </a:bodyPr>
          <a:lstStyle/>
          <a:p>
            <a:pPr marL="71755">
              <a:lnSpc>
                <a:spcPts val="1225"/>
              </a:lnSpc>
            </a:pPr>
            <a:r>
              <a:rPr lang="it-IT" sz="1100" i="1" kern="0" dirty="0">
                <a:solidFill>
                  <a:srgbClr val="231F20"/>
                </a:solidFill>
                <a:uFillTx/>
                <a:latin typeface="Ebrima" panose="02000000000000000000" pitchFamily="2" charset="0"/>
                <a:ea typeface="Ebrima" panose="02000000000000000000" pitchFamily="2" charset="0"/>
                <a:cs typeface="Ebrima" panose="02000000000000000000" pitchFamily="2" charset="0"/>
              </a:rPr>
              <a:t>18.30</a:t>
            </a:r>
            <a:r>
              <a:rPr lang="it-IT" sz="1100" i="1" kern="0" dirty="0">
                <a:solidFill>
                  <a:srgbClr val="231F20"/>
                </a:solidFill>
                <a:latin typeface="Ebrima" panose="02000000000000000000" pitchFamily="2" charset="0"/>
                <a:ea typeface="Ebrima" panose="02000000000000000000" pitchFamily="2" charset="0"/>
                <a:cs typeface="Ebrima" panose="02000000000000000000" pitchFamily="2" charset="0"/>
              </a:rPr>
              <a:t>  </a:t>
            </a:r>
            <a:r>
              <a:rPr lang="en-US" sz="1100" i="1" kern="0" dirty="0">
                <a:solidFill>
                  <a:srgbClr val="231F20"/>
                </a:solidFill>
                <a:uFillTx/>
                <a:latin typeface="Ebrima" panose="02000000000000000000" pitchFamily="2" charset="0"/>
                <a:ea typeface="Ebrima" panose="02000000000000000000" pitchFamily="2" charset="0"/>
                <a:cs typeface="Ebrima" panose="02000000000000000000" pitchFamily="2" charset="0"/>
              </a:rPr>
              <a:t>End of the Conference</a:t>
            </a:r>
            <a:endParaRPr lang="en-US" sz="1100" dirty="0">
              <a:latin typeface="Ebrima" panose="02000000000000000000" pitchFamily="2" charset="0"/>
              <a:ea typeface="Ebrima" panose="02000000000000000000" pitchFamily="2" charset="0"/>
              <a:cs typeface="Ebrima" panose="02000000000000000000" pitchFamily="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2171</Words>
  <Application>Microsoft Office PowerPoint</Application>
  <PresentationFormat>Personalizzato</PresentationFormat>
  <Paragraphs>181</Paragraphs>
  <Slides>4</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4</vt:i4>
      </vt:variant>
    </vt:vector>
  </HeadingPairs>
  <TitlesOfParts>
    <vt:vector size="11" baseType="lpstr">
      <vt:lpstr>Microsoft YaHei UI Light</vt:lpstr>
      <vt:lpstr>Arial</vt:lpstr>
      <vt:lpstr>Arial MT</vt:lpstr>
      <vt:lpstr>Calibri</vt:lpstr>
      <vt:lpstr>Ebrima</vt:lpstr>
      <vt:lpstr>Tahoma</vt:lpstr>
      <vt:lpstr>Office Theme</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Tomaselli, Silvia</dc:creator>
  <cp:lastModifiedBy>silvia</cp:lastModifiedBy>
  <cp:revision>91</cp:revision>
  <dcterms:created xsi:type="dcterms:W3CDTF">2022-10-26T08:35:00Z</dcterms:created>
  <dcterms:modified xsi:type="dcterms:W3CDTF">2022-11-21T17:08:45Z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2022-05-26T03:00:00Z</vt:filetime>
  </property>
  <property fmtid="{D5CDD505-2E9C-101B-9397-08002B2CF9AE}" pid="3" name="Creator">
    <vt:lpwstr>Adobe InDesign 17.2 (Macintosh)</vt:lpwstr>
  </property>
  <property fmtid="{D5CDD505-2E9C-101B-9397-08002B2CF9AE}" pid="4" name="LastSaved">
    <vt:filetime>2022-10-26T03:00:00Z</vt:filetime>
  </property>
  <property fmtid="{D5CDD505-2E9C-101B-9397-08002B2CF9AE}" pid="5" name="ICV">
    <vt:lpwstr>C51D83C44C3647BF95DD5ACEAE576A73</vt:lpwstr>
  </property>
  <property fmtid="{D5CDD505-2E9C-101B-9397-08002B2CF9AE}" pid="6" name="KSOProductBuildVer">
    <vt:lpwstr>1033-11.2.0.11380</vt:lpwstr>
  </property>
</Properties>
</file>